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3"/>
  </p:handout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27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392ED7C-3265-48A6-98AE-2FFE1820933E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E9FE14-E330-4F7D-9051-A41528D00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CD462-92CC-4CAC-9C9C-B5CE1673CE80}" type="datetimeFigureOut">
              <a:rPr lang="en-US" smtClean="0"/>
              <a:pPr/>
              <a:t>10/19/2010</a:t>
            </a:fld>
            <a:endParaRPr lang="en-GB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741FB-45BE-4339-B611-D3C40BF5634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Evaluation of well tests using radial composite model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and </a:t>
            </a:r>
            <a:r>
              <a:rPr lang="en-US" b="1" dirty="0"/>
              <a:t>Dietz shape factor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8077200" cy="1600200"/>
          </a:xfrm>
        </p:spPr>
        <p:txBody>
          <a:bodyPr/>
          <a:lstStyle/>
          <a:p>
            <a:pPr algn="ctr"/>
            <a:r>
              <a:rPr lang="en-US" dirty="0" err="1" smtClean="0">
                <a:latin typeface="+mj-lt"/>
              </a:rPr>
              <a:t>Hana</a:t>
            </a:r>
            <a:r>
              <a:rPr lang="en-US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Baarová</a:t>
            </a:r>
            <a:endParaRPr lang="en-US" smtClean="0">
              <a:latin typeface="+mj-lt"/>
            </a:endParaRPr>
          </a:p>
          <a:p>
            <a:pPr algn="ctr"/>
            <a:r>
              <a:rPr lang="en-US" smtClean="0">
                <a:latin typeface="+mj-lt"/>
              </a:rPr>
              <a:t>Technical University in </a:t>
            </a:r>
            <a:r>
              <a:rPr lang="en-US" smtClean="0">
                <a:latin typeface="+mj-lt"/>
              </a:rPr>
              <a:t>Liberec</a:t>
            </a:r>
            <a:r>
              <a:rPr lang="en-US" smtClean="0">
                <a:latin typeface="+mj-lt"/>
              </a:rPr>
              <a:t>, Czech </a:t>
            </a:r>
            <a:r>
              <a:rPr lang="en-US" smtClean="0">
                <a:latin typeface="+mj-lt"/>
              </a:rPr>
              <a:t>Republic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81000" y="7620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Introduction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Purpose of </a:t>
            </a:r>
            <a:r>
              <a:rPr lang="en-US" dirty="0" smtClean="0">
                <a:latin typeface="+mj-lt"/>
              </a:rPr>
              <a:t>well testing</a:t>
            </a:r>
            <a:endParaRPr lang="en-US" dirty="0" smtClean="0">
              <a:latin typeface="+mj-lt"/>
            </a:endParaRPr>
          </a:p>
          <a:p>
            <a:pPr lvl="2">
              <a:buAutoNum type="arabicPeriod"/>
            </a:pPr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2. Radial Homogeneous Flow Model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Assumptions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Log-log diagnostic plot 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Semi log diagnostic plot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Methods to obtain permeability (k), </a:t>
            </a:r>
            <a:r>
              <a:rPr lang="en-US" dirty="0" err="1" smtClean="0">
                <a:latin typeface="+mj-lt"/>
              </a:rPr>
              <a:t>transmissivity</a:t>
            </a:r>
            <a:r>
              <a:rPr lang="en-US" dirty="0" smtClean="0">
                <a:latin typeface="+mj-lt"/>
              </a:rPr>
              <a:t> (kh) and total skin</a:t>
            </a:r>
          </a:p>
          <a:p>
            <a:r>
              <a:rPr lang="en-US" dirty="0" smtClean="0">
                <a:latin typeface="+mj-lt"/>
              </a:rPr>
              <a:t> </a:t>
            </a:r>
          </a:p>
          <a:p>
            <a:r>
              <a:rPr lang="en-US" b="1" dirty="0" smtClean="0">
                <a:latin typeface="+mj-lt"/>
              </a:rPr>
              <a:t>3. Radial Composite  Flow Model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Scheme and assumptions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Acidization, gas fingering, moving water front</a:t>
            </a:r>
          </a:p>
          <a:p>
            <a:pPr marL="914400"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dirty="0" smtClean="0">
                <a:latin typeface="+mj-lt"/>
              </a:rPr>
              <a:t> Log-log </a:t>
            </a:r>
            <a:r>
              <a:rPr lang="en-US" dirty="0" smtClean="0">
                <a:latin typeface="+mj-lt"/>
              </a:rPr>
              <a:t>diagnostic </a:t>
            </a:r>
            <a:r>
              <a:rPr lang="en-US" dirty="0" smtClean="0">
                <a:latin typeface="+mj-lt"/>
              </a:rPr>
              <a:t>plot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Semi log </a:t>
            </a:r>
            <a:r>
              <a:rPr lang="en-US" dirty="0" smtClean="0">
                <a:latin typeface="+mj-lt"/>
              </a:rPr>
              <a:t>diagnostic </a:t>
            </a:r>
            <a:r>
              <a:rPr lang="en-US" dirty="0" smtClean="0">
                <a:latin typeface="+mj-lt"/>
              </a:rPr>
              <a:t>plot</a:t>
            </a:r>
          </a:p>
          <a:p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4. Dietz Correction Shape Factor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Assumptions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Cartesian plot – irregular drainage area, position of the well</a:t>
            </a:r>
          </a:p>
          <a:p>
            <a:pPr marL="9144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Improvement in deliverability calculation</a:t>
            </a:r>
          </a:p>
          <a:p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5.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28599" y="533400"/>
            <a:ext cx="8627805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19100" y="228600"/>
            <a:ext cx="8724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/>
              <a:t>1. </a:t>
            </a:r>
            <a:r>
              <a:rPr lang="en-US" b="1" dirty="0" smtClean="0"/>
              <a:t>Introduction - Well testing workflow</a:t>
            </a:r>
          </a:p>
          <a:p>
            <a:pPr lvl="0"/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Pressure transient analysis data (isochronal pumping test)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Transient data (build-ups)</a:t>
            </a:r>
          </a:p>
          <a:p>
            <a:r>
              <a:rPr lang="en-US" dirty="0" smtClean="0"/>
              <a:t>	Early time data</a:t>
            </a:r>
            <a:r>
              <a:rPr lang="cs-CZ" dirty="0" smtClean="0"/>
              <a:t> (ETD)</a:t>
            </a:r>
            <a:r>
              <a:rPr lang="en-US" dirty="0" smtClean="0"/>
              <a:t> - </a:t>
            </a:r>
            <a:r>
              <a:rPr lang="en-US" b="1" dirty="0" smtClean="0"/>
              <a:t>wellbore </a:t>
            </a:r>
            <a:r>
              <a:rPr lang="en-US" b="1" dirty="0" smtClean="0"/>
              <a:t>storage </a:t>
            </a:r>
            <a:r>
              <a:rPr lang="en-US" b="1" dirty="0" smtClean="0"/>
              <a:t>coefficient</a:t>
            </a:r>
            <a:endParaRPr lang="en-US" dirty="0" smtClean="0"/>
          </a:p>
          <a:p>
            <a:r>
              <a:rPr lang="en-US" dirty="0" smtClean="0"/>
              <a:t>	Middle time </a:t>
            </a:r>
            <a:r>
              <a:rPr lang="en-US" dirty="0" smtClean="0"/>
              <a:t>data</a:t>
            </a:r>
            <a:r>
              <a:rPr lang="cs-CZ" dirty="0" smtClean="0"/>
              <a:t> (MTD)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cs-CZ" dirty="0" err="1" smtClean="0"/>
              <a:t>flow</a:t>
            </a:r>
            <a:r>
              <a:rPr lang="cs-CZ" dirty="0" smtClean="0"/>
              <a:t> model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en-US" b="1" dirty="0" smtClean="0"/>
              <a:t>permeability </a:t>
            </a:r>
            <a:r>
              <a:rPr lang="en-US" b="1" dirty="0" smtClean="0"/>
              <a:t>(k)</a:t>
            </a:r>
            <a:r>
              <a:rPr lang="en-US" dirty="0" smtClean="0"/>
              <a:t> and </a:t>
            </a:r>
            <a:r>
              <a:rPr lang="en-US" b="1" dirty="0" smtClean="0"/>
              <a:t>total skin (St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	Late time </a:t>
            </a:r>
            <a:r>
              <a:rPr lang="en-US" dirty="0" smtClean="0"/>
              <a:t>data</a:t>
            </a:r>
            <a:r>
              <a:rPr lang="cs-CZ" dirty="0" smtClean="0"/>
              <a:t> (LTD)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cs-CZ" dirty="0" err="1" smtClean="0"/>
              <a:t>boundary</a:t>
            </a:r>
            <a:r>
              <a:rPr lang="cs-CZ" dirty="0" smtClean="0"/>
              <a:t> model to </a:t>
            </a:r>
            <a:r>
              <a:rPr lang="cs-CZ" dirty="0" err="1" smtClean="0"/>
              <a:t>estimate</a:t>
            </a:r>
            <a:r>
              <a:rPr lang="cs-CZ" dirty="0" smtClean="0"/>
              <a:t> </a:t>
            </a:r>
            <a:r>
              <a:rPr lang="en-US" dirty="0" smtClean="0"/>
              <a:t>boundary condition</a:t>
            </a:r>
          </a:p>
          <a:p>
            <a:r>
              <a:rPr lang="en-US" dirty="0" smtClean="0"/>
              <a:t>	Deliverability – </a:t>
            </a:r>
            <a:r>
              <a:rPr lang="en-US" dirty="0" smtClean="0"/>
              <a:t>semi theoretical derivation </a:t>
            </a:r>
            <a:r>
              <a:rPr lang="en-US" dirty="0" smtClean="0"/>
              <a:t>of </a:t>
            </a:r>
            <a:r>
              <a:rPr lang="en-US" b="1" dirty="0" smtClean="0"/>
              <a:t>absolute open flow potential </a:t>
            </a:r>
            <a:r>
              <a:rPr lang="en-US" b="1" dirty="0" smtClean="0"/>
              <a:t>(</a:t>
            </a:r>
            <a:r>
              <a:rPr lang="en-US" b="1" dirty="0" smtClean="0"/>
              <a:t>AOF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Flowing </a:t>
            </a:r>
            <a:r>
              <a:rPr lang="en-US" dirty="0" smtClean="0"/>
              <a:t>periods (</a:t>
            </a:r>
            <a:r>
              <a:rPr lang="en-US" dirty="0" smtClean="0"/>
              <a:t>drawdowns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non-Darcy </a:t>
            </a:r>
            <a:r>
              <a:rPr lang="en-US" dirty="0" smtClean="0"/>
              <a:t>skin analysis - </a:t>
            </a:r>
            <a:r>
              <a:rPr lang="en-US" b="1" dirty="0" smtClean="0"/>
              <a:t>true skin (S)</a:t>
            </a:r>
            <a:r>
              <a:rPr lang="en-US" dirty="0" smtClean="0"/>
              <a:t> and </a:t>
            </a:r>
            <a:r>
              <a:rPr lang="en-US" b="1" dirty="0" smtClean="0"/>
              <a:t>rate-dependent skin</a:t>
            </a:r>
            <a:r>
              <a:rPr lang="en-US" dirty="0" smtClean="0"/>
              <a:t> (</a:t>
            </a:r>
            <a:r>
              <a:rPr lang="en-US" b="1" dirty="0" smtClean="0"/>
              <a:t>Sd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Deliverability - LIT analysis to get </a:t>
            </a:r>
            <a:r>
              <a:rPr lang="en-US" b="1" dirty="0" smtClean="0"/>
              <a:t>AOF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7796600" y="3633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www.</a:t>
            </a:r>
            <a:r>
              <a:rPr lang="cs-CZ" sz="1200" dirty="0" err="1" smtClean="0"/>
              <a:t>goexpro.com</a:t>
            </a:r>
            <a:endParaRPr lang="en-GB" sz="1200" dirty="0"/>
          </a:p>
        </p:txBody>
      </p:sp>
      <p:pic>
        <p:nvPicPr>
          <p:cNvPr id="10" name="Obrázek 9" descr="log log rad homog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4096609" cy="23622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096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27C"/>
                </a:solidFill>
              </a:rPr>
              <a:t>ETD</a:t>
            </a:r>
            <a:endParaRPr lang="en-GB" dirty="0">
              <a:solidFill>
                <a:srgbClr val="C0027C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718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TD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52800" y="609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LTD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581400" y="5867400"/>
            <a:ext cx="381000" cy="228600"/>
          </a:xfrm>
          <a:prstGeom prst="ellipse">
            <a:avLst/>
          </a:prstGeom>
          <a:noFill/>
          <a:ln>
            <a:solidFill>
              <a:srgbClr val="00B05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a 15"/>
          <p:cNvSpPr/>
          <p:nvPr/>
        </p:nvSpPr>
        <p:spPr>
          <a:xfrm>
            <a:off x="3048000" y="5867400"/>
            <a:ext cx="457200" cy="228600"/>
          </a:xfrm>
          <a:prstGeom prst="ellipse">
            <a:avLst/>
          </a:prstGeom>
          <a:noFill/>
          <a:ln>
            <a:solidFill>
              <a:srgbClr val="FF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 rot="2004694">
            <a:off x="822960" y="5406412"/>
            <a:ext cx="381000" cy="1315285"/>
          </a:xfrm>
          <a:prstGeom prst="ellipse">
            <a:avLst/>
          </a:prstGeom>
          <a:noFill/>
          <a:ln>
            <a:solidFill>
              <a:srgbClr val="7030A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3048000" y="5029200"/>
            <a:ext cx="42672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057400" y="6172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Flow</a:t>
            </a:r>
            <a:r>
              <a:rPr lang="cs-CZ" sz="1400" dirty="0" smtClean="0">
                <a:solidFill>
                  <a:srgbClr val="FF0000"/>
                </a:solidFill>
              </a:rPr>
              <a:t> model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474720" y="630936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00B050"/>
                </a:solidFill>
              </a:rPr>
              <a:t>Boundary</a:t>
            </a:r>
            <a:r>
              <a:rPr lang="cs-CZ" sz="1400" dirty="0" smtClean="0">
                <a:solidFill>
                  <a:srgbClr val="00B050"/>
                </a:solidFill>
              </a:rPr>
              <a:t> model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21" name="Obrázek 20" descr="test overview_rad homog.PNG"/>
          <p:cNvPicPr>
            <a:picLocks noChangeAspect="1"/>
          </p:cNvPicPr>
          <p:nvPr/>
        </p:nvPicPr>
        <p:blipFill>
          <a:blip r:embed="rId4" cstate="print"/>
          <a:srcRect t="6388"/>
          <a:stretch>
            <a:fillRect/>
          </a:stretch>
        </p:blipFill>
        <p:spPr>
          <a:xfrm>
            <a:off x="4572000" y="4495800"/>
            <a:ext cx="4126865" cy="236220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457200" y="4191000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Log-log </a:t>
            </a:r>
            <a:r>
              <a:rPr lang="cs-CZ" sz="1600" b="1" dirty="0" err="1" smtClean="0"/>
              <a:t>diagnostic</a:t>
            </a:r>
            <a:r>
              <a:rPr lang="cs-CZ" sz="1600" b="1" dirty="0" smtClean="0"/>
              <a:t> plot </a:t>
            </a:r>
            <a:endParaRPr lang="en-GB" sz="16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029200" y="4206240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Test </a:t>
            </a:r>
            <a:r>
              <a:rPr lang="cs-CZ" sz="1600" b="1" dirty="0" err="1" smtClean="0"/>
              <a:t>overview</a:t>
            </a:r>
            <a:r>
              <a:rPr lang="cs-CZ" sz="1600" b="1" dirty="0" smtClean="0"/>
              <a:t> 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semilog radhomog.PNG"/>
          <p:cNvPicPr>
            <a:picLocks noChangeAspect="1"/>
          </p:cNvPicPr>
          <p:nvPr/>
        </p:nvPicPr>
        <p:blipFill>
          <a:blip r:embed="rId2" cstate="print"/>
          <a:srcRect t="6388" b="2300"/>
          <a:stretch>
            <a:fillRect/>
          </a:stretch>
        </p:blipFill>
        <p:spPr>
          <a:xfrm>
            <a:off x="3962400" y="1920240"/>
            <a:ext cx="5181600" cy="28930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1" name="Obrázek 20" descr="log log rad homog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5029200" cy="2971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600" y="4572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accent2">
                    <a:lumMod val="75000"/>
                  </a:schemeClr>
                </a:solidFill>
              </a:rPr>
              <a:t>Wellbore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accent2">
                    <a:lumMod val="75000"/>
                  </a:schemeClr>
                </a:solidFill>
              </a:rPr>
              <a:t>storage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accent2">
                    <a:lumMod val="75000"/>
                  </a:schemeClr>
                </a:solidFill>
              </a:rPr>
              <a:t>effect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47800" y="480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Decay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wellbore</a:t>
            </a:r>
            <a:r>
              <a:rPr lang="cs-CZ" sz="1400" dirty="0" smtClean="0"/>
              <a:t> </a:t>
            </a:r>
            <a:r>
              <a:rPr lang="cs-CZ" sz="1400" dirty="0" err="1" smtClean="0"/>
              <a:t>storage</a:t>
            </a:r>
            <a:r>
              <a:rPr lang="cs-CZ" sz="1400" dirty="0" smtClean="0"/>
              <a:t> </a:t>
            </a:r>
            <a:r>
              <a:rPr lang="cs-CZ" sz="1400" dirty="0" err="1" smtClean="0"/>
              <a:t>effect</a:t>
            </a:r>
            <a:endParaRPr lang="en-GB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19400" y="4267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</a:rPr>
              <a:t>Radial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homogeneous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flow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regime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33800" y="5486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7030A0"/>
                </a:solidFill>
              </a:rPr>
              <a:t>Heterogeneity</a:t>
            </a:r>
            <a:r>
              <a:rPr lang="cs-CZ" sz="1600" dirty="0" smtClean="0">
                <a:solidFill>
                  <a:srgbClr val="7030A0"/>
                </a:solidFill>
              </a:rPr>
              <a:t>?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19100" y="228600"/>
            <a:ext cx="84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/>
              <a:t>2. </a:t>
            </a:r>
            <a:r>
              <a:rPr lang="cs-CZ" b="1" dirty="0" err="1" smtClean="0"/>
              <a:t>Radial</a:t>
            </a:r>
            <a:r>
              <a:rPr lang="cs-CZ" b="1" dirty="0" smtClean="0"/>
              <a:t> </a:t>
            </a:r>
            <a:r>
              <a:rPr lang="cs-CZ" b="1" dirty="0" err="1" smtClean="0"/>
              <a:t>Homogeneous</a:t>
            </a:r>
            <a:r>
              <a:rPr lang="cs-CZ" b="1" dirty="0" smtClean="0"/>
              <a:t> </a:t>
            </a:r>
            <a:r>
              <a:rPr lang="cs-CZ" b="1" dirty="0" err="1" smtClean="0"/>
              <a:t>Flow</a:t>
            </a:r>
            <a:r>
              <a:rPr lang="cs-CZ" b="1" dirty="0" smtClean="0"/>
              <a:t> Model</a:t>
            </a:r>
          </a:p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14" name="Obrázek 13" descr="radial homog reservoi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09600"/>
            <a:ext cx="1773827" cy="172455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286000" y="685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en-US" dirty="0" smtClean="0"/>
              <a:t>Cylindrical homogeneous reservoir with well situated in the middle</a:t>
            </a:r>
          </a:p>
          <a:p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81000" y="2438400"/>
            <a:ext cx="2362200" cy="92333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Results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: </a:t>
            </a:r>
            <a:r>
              <a:rPr lang="cs-CZ" b="1" dirty="0" smtClean="0"/>
              <a:t>k, </a:t>
            </a:r>
            <a:r>
              <a:rPr lang="cs-CZ" b="1" dirty="0" err="1" smtClean="0"/>
              <a:t>kh</a:t>
            </a:r>
            <a:r>
              <a:rPr lang="cs-CZ" b="1" dirty="0" smtClean="0"/>
              <a:t>, </a:t>
            </a:r>
            <a:r>
              <a:rPr lang="cs-CZ" b="1" dirty="0" err="1" smtClean="0"/>
              <a:t>p</a:t>
            </a:r>
            <a:r>
              <a:rPr lang="cs-CZ" b="1" baseline="-25000" dirty="0" err="1" smtClean="0"/>
              <a:t>i</a:t>
            </a:r>
            <a:endParaRPr lang="cs-CZ" baseline="-25000" dirty="0" smtClean="0"/>
          </a:p>
          <a:p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: </a:t>
            </a:r>
            <a:r>
              <a:rPr lang="cs-CZ" b="1" dirty="0" smtClean="0"/>
              <a:t>s, </a:t>
            </a:r>
            <a:r>
              <a:rPr lang="cs-CZ" b="1" dirty="0" err="1" smtClean="0"/>
              <a:t>Cs</a:t>
            </a:r>
            <a:r>
              <a:rPr lang="cs-CZ" b="1" dirty="0" smtClean="0"/>
              <a:t>, Cd</a:t>
            </a:r>
            <a:endParaRPr lang="en-GB" b="1" dirty="0"/>
          </a:p>
        </p:txBody>
      </p:sp>
      <p:sp>
        <p:nvSpPr>
          <p:cNvPr id="19" name="TextovéPole 18"/>
          <p:cNvSpPr txBox="1"/>
          <p:nvPr/>
        </p:nvSpPr>
        <p:spPr>
          <a:xfrm rot="5400000">
            <a:off x="-478795" y="2002795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www.</a:t>
            </a:r>
            <a:r>
              <a:rPr lang="cs-CZ" sz="1050" dirty="0" err="1" smtClean="0"/>
              <a:t>fekete.com</a:t>
            </a:r>
            <a:endParaRPr lang="en-GB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029200"/>
            <a:ext cx="1438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005840"/>
            <a:ext cx="381711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1219200"/>
            <a:ext cx="177270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274320" y="3657600"/>
            <a:ext cx="2926080" cy="338554"/>
          </a:xfrm>
          <a:prstGeom prst="rect">
            <a:avLst/>
          </a:prstGeom>
          <a:solidFill>
            <a:srgbClr val="FFFF66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Log-log plot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last </a:t>
            </a:r>
            <a:r>
              <a:rPr lang="cs-CZ" sz="1600" dirty="0" err="1" smtClean="0"/>
              <a:t>buildup</a:t>
            </a:r>
            <a:endParaRPr lang="en-GB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648200" y="1920240"/>
            <a:ext cx="4343400" cy="338554"/>
          </a:xfrm>
          <a:prstGeom prst="rect">
            <a:avLst/>
          </a:prstGeom>
          <a:solidFill>
            <a:srgbClr val="FFFF66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Semi</a:t>
            </a:r>
            <a:r>
              <a:rPr lang="cs-CZ" sz="1600" dirty="0" smtClean="0"/>
              <a:t> log plot(</a:t>
            </a:r>
            <a:r>
              <a:rPr lang="cs-CZ" sz="1600" dirty="0" err="1" smtClean="0"/>
              <a:t>Radial</a:t>
            </a:r>
            <a:r>
              <a:rPr lang="cs-CZ" sz="1600" dirty="0" smtClean="0"/>
              <a:t> </a:t>
            </a:r>
            <a:r>
              <a:rPr lang="cs-CZ" sz="1600" dirty="0" err="1" smtClean="0"/>
              <a:t>flow</a:t>
            </a:r>
            <a:r>
              <a:rPr lang="cs-CZ" sz="1600" dirty="0" smtClean="0"/>
              <a:t> plot)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last </a:t>
            </a:r>
            <a:r>
              <a:rPr lang="cs-CZ" sz="1600" dirty="0" err="1" smtClean="0"/>
              <a:t>buildup</a:t>
            </a:r>
            <a:endParaRPr lang="en-GB" sz="16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267200" y="2667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Slope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straight</a:t>
            </a:r>
            <a:r>
              <a:rPr lang="cs-CZ" sz="1600" dirty="0" smtClean="0"/>
              <a:t> line </a:t>
            </a:r>
            <a:r>
              <a:rPr lang="cs-CZ" sz="1600" b="1" i="1" dirty="0" smtClean="0"/>
              <a:t>m</a:t>
            </a:r>
            <a:endParaRPr lang="en-GB" sz="1600" i="1" dirty="0"/>
          </a:p>
        </p:txBody>
      </p:sp>
      <p:sp>
        <p:nvSpPr>
          <p:cNvPr id="24" name="Elipsa 23"/>
          <p:cNvSpPr/>
          <p:nvPr/>
        </p:nvSpPr>
        <p:spPr>
          <a:xfrm>
            <a:off x="3749040" y="1524000"/>
            <a:ext cx="685800" cy="381000"/>
          </a:xfrm>
          <a:prstGeom prst="ellipse">
            <a:avLst/>
          </a:prstGeom>
          <a:noFill/>
          <a:ln>
            <a:solidFill>
              <a:srgbClr val="C0027C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Přímá spojovací šipka 29"/>
          <p:cNvCxnSpPr/>
          <p:nvPr/>
        </p:nvCxnSpPr>
        <p:spPr>
          <a:xfrm rot="5400000" flipH="1" flipV="1">
            <a:off x="419497" y="4152503"/>
            <a:ext cx="2286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33400" y="4038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Lower</a:t>
            </a:r>
            <a:r>
              <a:rPr lang="cs-CZ" sz="1400" dirty="0" smtClean="0"/>
              <a:t> k</a:t>
            </a:r>
            <a:endParaRPr lang="en-GB" dirty="0"/>
          </a:p>
        </p:txBody>
      </p:sp>
      <p:sp>
        <p:nvSpPr>
          <p:cNvPr id="35" name="Elipsa 34"/>
          <p:cNvSpPr/>
          <p:nvPr/>
        </p:nvSpPr>
        <p:spPr>
          <a:xfrm rot="2144209">
            <a:off x="648463" y="4644723"/>
            <a:ext cx="503973" cy="1600200"/>
          </a:xfrm>
          <a:prstGeom prst="ellipse">
            <a:avLst/>
          </a:prstGeom>
          <a:noFill/>
          <a:ln>
            <a:solidFill>
              <a:schemeClr val="accent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ipsa 35"/>
          <p:cNvSpPr/>
          <p:nvPr/>
        </p:nvSpPr>
        <p:spPr>
          <a:xfrm>
            <a:off x="3352800" y="5181600"/>
            <a:ext cx="609600" cy="381000"/>
          </a:xfrm>
          <a:prstGeom prst="ellipse">
            <a:avLst/>
          </a:prstGeom>
          <a:noFill/>
          <a:ln>
            <a:solidFill>
              <a:srgbClr val="FF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ipsa 36"/>
          <p:cNvSpPr/>
          <p:nvPr/>
        </p:nvSpPr>
        <p:spPr>
          <a:xfrm>
            <a:off x="4114800" y="5257800"/>
            <a:ext cx="381000" cy="304800"/>
          </a:xfrm>
          <a:prstGeom prst="ellipse">
            <a:avLst/>
          </a:prstGeom>
          <a:noFill/>
          <a:ln>
            <a:solidFill>
              <a:srgbClr val="7030A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ovéPole 39"/>
          <p:cNvSpPr txBox="1"/>
          <p:nvPr/>
        </p:nvSpPr>
        <p:spPr>
          <a:xfrm>
            <a:off x="304800" y="3962400"/>
            <a:ext cx="838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981200" y="5867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00B050"/>
                </a:solidFill>
              </a:rPr>
              <a:t>Zero</a:t>
            </a:r>
            <a:r>
              <a:rPr lang="cs-CZ" sz="1400" dirty="0" smtClean="0">
                <a:solidFill>
                  <a:srgbClr val="00B050"/>
                </a:solidFill>
              </a:rPr>
              <a:t> </a:t>
            </a:r>
            <a:r>
              <a:rPr lang="cs-CZ" sz="1400" dirty="0" err="1" smtClean="0">
                <a:solidFill>
                  <a:srgbClr val="00B050"/>
                </a:solidFill>
              </a:rPr>
              <a:t>slope</a:t>
            </a:r>
            <a:r>
              <a:rPr lang="cs-CZ" sz="1400" dirty="0" smtClean="0">
                <a:solidFill>
                  <a:srgbClr val="00B050"/>
                </a:solidFill>
              </a:rPr>
              <a:t> line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43" name="Přímá spojovací šipka 42"/>
          <p:cNvCxnSpPr/>
          <p:nvPr/>
        </p:nvCxnSpPr>
        <p:spPr>
          <a:xfrm rot="5400000" flipH="1" flipV="1">
            <a:off x="2438400" y="5562600"/>
            <a:ext cx="5334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3352800" y="4191000"/>
            <a:ext cx="42672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ázek 47" descr="test overview_rad homog.PNG"/>
          <p:cNvPicPr>
            <a:picLocks noChangeAspect="1"/>
          </p:cNvPicPr>
          <p:nvPr/>
        </p:nvPicPr>
        <p:blipFill>
          <a:blip r:embed="rId8" cstate="print"/>
          <a:srcRect t="6388"/>
          <a:stretch>
            <a:fillRect/>
          </a:stretch>
        </p:blipFill>
        <p:spPr>
          <a:xfrm>
            <a:off x="5283385" y="4648200"/>
            <a:ext cx="3860616" cy="2209800"/>
          </a:xfrm>
          <a:prstGeom prst="rect">
            <a:avLst/>
          </a:prstGeom>
        </p:spPr>
      </p:pic>
      <p:sp>
        <p:nvSpPr>
          <p:cNvPr id="50" name="TextovéPole 49"/>
          <p:cNvSpPr txBox="1"/>
          <p:nvPr/>
        </p:nvSpPr>
        <p:spPr>
          <a:xfrm>
            <a:off x="5410200" y="4724400"/>
            <a:ext cx="1371600" cy="338554"/>
          </a:xfrm>
          <a:prstGeom prst="rect">
            <a:avLst/>
          </a:prstGeom>
          <a:solidFill>
            <a:srgbClr val="FFFF66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Test </a:t>
            </a:r>
            <a:r>
              <a:rPr lang="cs-CZ" sz="1600" dirty="0" err="1" smtClean="0"/>
              <a:t>overview</a:t>
            </a:r>
            <a:endParaRPr lang="en-GB" sz="1600" dirty="0"/>
          </a:p>
        </p:txBody>
      </p:sp>
      <p:sp>
        <p:nvSpPr>
          <p:cNvPr id="51" name="Elipsa 50"/>
          <p:cNvSpPr/>
          <p:nvPr/>
        </p:nvSpPr>
        <p:spPr>
          <a:xfrm>
            <a:off x="7924800" y="4648200"/>
            <a:ext cx="990600" cy="914400"/>
          </a:xfrm>
          <a:prstGeom prst="ellipse">
            <a:avLst/>
          </a:prstGeom>
          <a:noFill/>
          <a:ln>
            <a:solidFill>
              <a:srgbClr val="00206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ovéPole 51"/>
          <p:cNvSpPr txBox="1"/>
          <p:nvPr/>
        </p:nvSpPr>
        <p:spPr>
          <a:xfrm>
            <a:off x="7696200" y="5562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</a:rPr>
              <a:t>Last </a:t>
            </a:r>
            <a:r>
              <a:rPr lang="cs-CZ" sz="1600" dirty="0" err="1" smtClean="0">
                <a:solidFill>
                  <a:srgbClr val="002060"/>
                </a:solidFill>
              </a:rPr>
              <a:t>buidup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 descr="Rad. composite_Log log plot_2.PNG"/>
          <p:cNvPicPr>
            <a:picLocks noChangeAspect="1"/>
          </p:cNvPicPr>
          <p:nvPr/>
        </p:nvPicPr>
        <p:blipFill>
          <a:blip r:embed="rId2" cstate="print"/>
          <a:srcRect t="6884"/>
          <a:stretch>
            <a:fillRect/>
          </a:stretch>
        </p:blipFill>
        <p:spPr>
          <a:xfrm>
            <a:off x="304799" y="2438400"/>
            <a:ext cx="4726333" cy="2691010"/>
          </a:xfrm>
          <a:prstGeom prst="rect">
            <a:avLst/>
          </a:prstGeom>
          <a:ln>
            <a:noFill/>
          </a:ln>
        </p:spPr>
      </p:pic>
      <p:sp>
        <p:nvSpPr>
          <p:cNvPr id="24" name="TextovéPole 23"/>
          <p:cNvSpPr txBox="1"/>
          <p:nvPr/>
        </p:nvSpPr>
        <p:spPr>
          <a:xfrm>
            <a:off x="4953000" y="5486400"/>
            <a:ext cx="3200400" cy="137160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/>
              <a:t> Distance to </a:t>
            </a:r>
            <a:r>
              <a:rPr lang="cs-CZ" sz="1600" dirty="0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radial</a:t>
            </a:r>
            <a:r>
              <a:rPr lang="cs-CZ" sz="1600" dirty="0" smtClean="0"/>
              <a:t> </a:t>
            </a:r>
            <a:r>
              <a:rPr lang="cs-CZ" sz="1600" dirty="0" err="1" smtClean="0"/>
              <a:t>discontinuity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en-GB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9100" y="228600"/>
            <a:ext cx="84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/>
              <a:t>3. </a:t>
            </a:r>
            <a:r>
              <a:rPr lang="cs-CZ" b="1" dirty="0" err="1" smtClean="0"/>
              <a:t>Radial</a:t>
            </a:r>
            <a:r>
              <a:rPr lang="cs-CZ" b="1" dirty="0" smtClean="0"/>
              <a:t> </a:t>
            </a:r>
            <a:r>
              <a:rPr lang="cs-CZ" b="1" dirty="0" err="1" smtClean="0"/>
              <a:t>Composite</a:t>
            </a:r>
            <a:r>
              <a:rPr lang="cs-CZ" b="1" dirty="0" smtClean="0"/>
              <a:t> </a:t>
            </a:r>
            <a:r>
              <a:rPr lang="cs-CZ" b="1" dirty="0" err="1" smtClean="0"/>
              <a:t>Flow</a:t>
            </a:r>
            <a:r>
              <a:rPr lang="cs-CZ" b="1" dirty="0" smtClean="0"/>
              <a:t> Model</a:t>
            </a:r>
          </a:p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5" name="Obrázek 4" descr="radial homog reservoi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1836265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667000" y="6858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err="1" smtClean="0"/>
              <a:t>Inner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outer</a:t>
            </a:r>
            <a:r>
              <a:rPr lang="cs-CZ" dirty="0" smtClean="0"/>
              <a:t> region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acidization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saturation</a:t>
            </a:r>
            <a:r>
              <a:rPr lang="cs-CZ" dirty="0" smtClean="0"/>
              <a:t>: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fingering</a:t>
            </a:r>
            <a:r>
              <a:rPr lang="cs-CZ" dirty="0" smtClean="0"/>
              <a:t> , </a:t>
            </a:r>
            <a:r>
              <a:rPr lang="cs-CZ" dirty="0" err="1" smtClean="0"/>
              <a:t>moving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front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</a:t>
            </a:r>
            <a:r>
              <a:rPr lang="en-US" dirty="0" smtClean="0">
                <a:ea typeface="Times New Roman" pitchFamily="18" charset="0"/>
              </a:rPr>
              <a:t>team</a:t>
            </a:r>
            <a:r>
              <a:rPr lang="en-US" dirty="0" smtClean="0">
                <a:latin typeface="+mj-lt"/>
                <a:ea typeface="Times New Roman" pitchFamily="18" charset="0"/>
              </a:rPr>
              <a:t> front</a:t>
            </a:r>
            <a:r>
              <a:rPr lang="cs-CZ" dirty="0" smtClean="0">
                <a:latin typeface="+mj-lt"/>
                <a:ea typeface="Times New Roman" pitchFamily="18" charset="0"/>
              </a:rPr>
              <a:t>, </a:t>
            </a:r>
            <a:r>
              <a:rPr lang="en-US" dirty="0" smtClean="0">
                <a:latin typeface="+mj-lt"/>
                <a:ea typeface="Times New Roman" pitchFamily="18" charset="0"/>
              </a:rPr>
              <a:t>CO</a:t>
            </a:r>
            <a:r>
              <a:rPr lang="en-US" baseline="-30000" dirty="0" smtClean="0">
                <a:latin typeface="+mj-lt"/>
                <a:ea typeface="Times New Roman" pitchFamily="18" charset="0"/>
              </a:rPr>
              <a:t>2 </a:t>
            </a:r>
            <a:r>
              <a:rPr lang="en-US" dirty="0" smtClean="0">
                <a:latin typeface="+mj-lt"/>
                <a:ea typeface="Times New Roman" pitchFamily="18" charset="0"/>
              </a:rPr>
              <a:t>miscible flooding </a:t>
            </a:r>
            <a:r>
              <a:rPr lang="en-US" dirty="0" smtClean="0">
                <a:latin typeface="+mj-lt"/>
                <a:ea typeface="Times New Roman" pitchFamily="18" charset="0"/>
              </a:rPr>
              <a:t>front</a:t>
            </a:r>
            <a:endParaRPr lang="cs-CZ" dirty="0" smtClean="0">
              <a:latin typeface="+mj-lt"/>
              <a:ea typeface="Times New Roman" pitchFamily="18" charset="0"/>
            </a:endParaRPr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7" name="Obrázek 6" descr="http://www.siam.org/images/news/115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86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133600" y="2743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</a:rPr>
              <a:t>Inner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zone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radial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flow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6600" y="2743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B050"/>
                </a:solidFill>
              </a:rPr>
              <a:t>Outer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zone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radial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flow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52600" y="5503782"/>
            <a:ext cx="3276600" cy="135421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/>
              <a:t> Mobility Ratio </a:t>
            </a:r>
          </a:p>
          <a:p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dirty="0" err="1" smtClean="0"/>
              <a:t>Storativity</a:t>
            </a:r>
            <a:r>
              <a:rPr lang="cs-CZ" sz="1600" dirty="0" smtClean="0"/>
              <a:t> Ratio</a:t>
            </a:r>
          </a:p>
          <a:p>
            <a:endParaRPr lang="cs-CZ" sz="1600" dirty="0" smtClean="0"/>
          </a:p>
          <a:p>
            <a:r>
              <a:rPr lang="cs-CZ" sz="1600" dirty="0" smtClean="0"/>
              <a:t>                                                  </a:t>
            </a:r>
            <a:endParaRPr lang="en-GB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67000" y="3581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Decrease</a:t>
            </a:r>
            <a:r>
              <a:rPr lang="cs-CZ" sz="1600" dirty="0" smtClean="0"/>
              <a:t> in </a:t>
            </a:r>
            <a:r>
              <a:rPr lang="cs-CZ" sz="1600" dirty="0" err="1" smtClean="0"/>
              <a:t>transmissivity</a:t>
            </a:r>
            <a:endParaRPr lang="en-GB" sz="1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6324600"/>
            <a:ext cx="2133600" cy="2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791200"/>
            <a:ext cx="2543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1" y="5518149"/>
            <a:ext cx="1828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ovéPole 22"/>
          <p:cNvSpPr txBox="1"/>
          <p:nvPr/>
        </p:nvSpPr>
        <p:spPr>
          <a:xfrm>
            <a:off x="52578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039100" y="10668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www.siam.</a:t>
            </a:r>
            <a:r>
              <a:rPr lang="cs-CZ" sz="1100" dirty="0" err="1" smtClean="0"/>
              <a:t>org</a:t>
            </a:r>
            <a:endParaRPr lang="en-GB" sz="11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04800" y="2819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28600" y="19812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www.</a:t>
            </a:r>
            <a:r>
              <a:rPr lang="cs-CZ" sz="1050" dirty="0" err="1" smtClean="0"/>
              <a:t>fekete.com</a:t>
            </a:r>
            <a:endParaRPr lang="en-GB" sz="1050" dirty="0"/>
          </a:p>
        </p:txBody>
      </p:sp>
      <p:pic>
        <p:nvPicPr>
          <p:cNvPr id="27" name="Obrázek 26" descr="Radial flow plot_composite_pseudo time_2.PNG"/>
          <p:cNvPicPr>
            <a:picLocks noChangeAspect="1"/>
          </p:cNvPicPr>
          <p:nvPr/>
        </p:nvPicPr>
        <p:blipFill>
          <a:blip r:embed="rId8"/>
          <a:srcRect l="2500" t="4631" r="3333"/>
          <a:stretch>
            <a:fillRect/>
          </a:stretch>
        </p:blipFill>
        <p:spPr>
          <a:xfrm>
            <a:off x="4419600" y="2438400"/>
            <a:ext cx="4724400" cy="2988094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2590800" y="4648200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ea typeface="Times New Roman" pitchFamily="18" charset="0"/>
              </a:rPr>
              <a:t>(Not a double </a:t>
            </a:r>
            <a:r>
              <a:rPr lang="cs-CZ" sz="1400" dirty="0" err="1" smtClean="0">
                <a:ea typeface="Times New Roman" pitchFamily="18" charset="0"/>
              </a:rPr>
              <a:t>slope</a:t>
            </a:r>
            <a:r>
              <a:rPr lang="cs-CZ" sz="1400" dirty="0" smtClean="0">
                <a:ea typeface="Times New Roman" pitchFamily="18" charset="0"/>
              </a:rPr>
              <a:t>)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57200" y="4267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Short</a:t>
            </a:r>
            <a:r>
              <a:rPr lang="cs-CZ" sz="1600" dirty="0" smtClean="0"/>
              <a:t> </a:t>
            </a:r>
            <a:r>
              <a:rPr lang="cs-CZ" sz="1600" dirty="0" err="1" smtClean="0"/>
              <a:t>duration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WBS</a:t>
            </a:r>
            <a:endParaRPr lang="en-GB" sz="16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74676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781800" y="2743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Mobility ratio, </a:t>
            </a:r>
            <a:r>
              <a:rPr lang="cs-CZ" sz="1600" dirty="0" err="1" smtClean="0"/>
              <a:t>P</a:t>
            </a:r>
            <a:r>
              <a:rPr lang="cs-CZ" sz="1600" dirty="0" err="1" smtClean="0"/>
              <a:t>seudoradial</a:t>
            </a:r>
            <a:r>
              <a:rPr lang="cs-CZ" sz="1600" dirty="0" smtClean="0"/>
              <a:t> skin, Distance </a:t>
            </a:r>
            <a:r>
              <a:rPr lang="cs-CZ" sz="1600" dirty="0" err="1" smtClean="0"/>
              <a:t>Lrad</a:t>
            </a:r>
            <a:endParaRPr lang="en-GB" sz="1600" dirty="0"/>
          </a:p>
        </p:txBody>
      </p:sp>
      <p:sp>
        <p:nvSpPr>
          <p:cNvPr id="44" name="Elipsa 43"/>
          <p:cNvSpPr/>
          <p:nvPr/>
        </p:nvSpPr>
        <p:spPr>
          <a:xfrm>
            <a:off x="3810000" y="4038600"/>
            <a:ext cx="304800" cy="228600"/>
          </a:xfrm>
          <a:prstGeom prst="ellipse">
            <a:avLst/>
          </a:prstGeom>
          <a:noFill/>
          <a:ln>
            <a:solidFill>
              <a:srgbClr val="00B05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ipsa 44"/>
          <p:cNvSpPr/>
          <p:nvPr/>
        </p:nvSpPr>
        <p:spPr>
          <a:xfrm>
            <a:off x="2362200" y="4343400"/>
            <a:ext cx="457200" cy="228600"/>
          </a:xfrm>
          <a:prstGeom prst="ellipse">
            <a:avLst/>
          </a:prstGeom>
          <a:noFill/>
          <a:ln>
            <a:solidFill>
              <a:srgbClr val="FF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1295400" y="42672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1219200" y="1371600"/>
            <a:ext cx="381000" cy="15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1066800" y="1371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Lrad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/>
        </p:nvSpPr>
        <p:spPr>
          <a:xfrm>
            <a:off x="5486400" y="1219200"/>
            <a:ext cx="3429000" cy="3124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Obrázek 22" descr="Cartesian_je dietz ale hrozne vysoky.PNG"/>
          <p:cNvPicPr>
            <a:picLocks noChangeAspect="1"/>
          </p:cNvPicPr>
          <p:nvPr/>
        </p:nvPicPr>
        <p:blipFill>
          <a:blip r:embed="rId2" cstate="print"/>
          <a:srcRect t="6415" r="18709" b="2164"/>
          <a:stretch>
            <a:fillRect/>
          </a:stretch>
        </p:blipFill>
        <p:spPr>
          <a:xfrm>
            <a:off x="381000" y="1524000"/>
            <a:ext cx="4267202" cy="2934364"/>
          </a:xfrm>
          <a:prstGeom prst="rect">
            <a:avLst/>
          </a:prstGeom>
          <a:ln>
            <a:noFill/>
          </a:ln>
        </p:spPr>
      </p:pic>
      <p:pic>
        <p:nvPicPr>
          <p:cNvPr id="1031" name="Picture 7" descr="D:\Konference Permon 2010\Permon\Dietz shape factor\AO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2062" y="4343401"/>
            <a:ext cx="4401938" cy="25146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19100" y="22860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/>
              <a:t>4. </a:t>
            </a:r>
            <a:r>
              <a:rPr lang="cs-CZ" b="1" dirty="0" err="1" smtClean="0"/>
              <a:t>Dietz</a:t>
            </a:r>
            <a:r>
              <a:rPr lang="cs-CZ" b="1" dirty="0" smtClean="0"/>
              <a:t> </a:t>
            </a:r>
            <a:r>
              <a:rPr lang="cs-CZ" b="1" dirty="0" err="1" smtClean="0"/>
              <a:t>Correction</a:t>
            </a:r>
            <a:r>
              <a:rPr lang="cs-CZ" b="1" dirty="0" smtClean="0"/>
              <a:t> </a:t>
            </a:r>
            <a:r>
              <a:rPr lang="cs-CZ" b="1" dirty="0" err="1" smtClean="0"/>
              <a:t>Shape</a:t>
            </a:r>
            <a:r>
              <a:rPr lang="cs-CZ" b="1" dirty="0" smtClean="0"/>
              <a:t> </a:t>
            </a:r>
            <a:r>
              <a:rPr lang="cs-CZ" b="1" dirty="0" err="1" smtClean="0"/>
              <a:t>Factor</a:t>
            </a:r>
            <a:r>
              <a:rPr lang="cs-CZ" b="1" dirty="0" smtClean="0"/>
              <a:t> </a:t>
            </a:r>
            <a:r>
              <a:rPr lang="cs-CZ" b="1" dirty="0" smtClean="0"/>
              <a:t> </a:t>
            </a:r>
            <a:r>
              <a:rPr lang="cs-CZ" b="1" dirty="0" smtClean="0"/>
              <a:t>C</a:t>
            </a:r>
            <a:r>
              <a:rPr lang="cs-CZ" b="1" baseline="-25000" dirty="0" smtClean="0"/>
              <a:t>A</a:t>
            </a:r>
            <a:endParaRPr lang="en-GB" baseline="-25000" dirty="0" smtClean="0"/>
          </a:p>
          <a:p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1000" y="60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err="1" smtClean="0"/>
              <a:t>Layer</a:t>
            </a:r>
            <a:r>
              <a:rPr lang="cs-CZ" dirty="0" smtClean="0"/>
              <a:t> </a:t>
            </a:r>
            <a:r>
              <a:rPr lang="cs-CZ" dirty="0" err="1" smtClean="0"/>
              <a:t>parameter</a:t>
            </a:r>
            <a:r>
              <a:rPr lang="cs-CZ" dirty="0" smtClean="0"/>
              <a:t>, default </a:t>
            </a:r>
            <a:r>
              <a:rPr lang="cs-CZ" dirty="0" err="1" smtClean="0"/>
              <a:t>value</a:t>
            </a:r>
            <a:r>
              <a:rPr lang="cs-CZ" dirty="0" smtClean="0"/>
              <a:t> 31.62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</a:t>
            </a:r>
            <a:r>
              <a:rPr lang="en-US" dirty="0" err="1" smtClean="0"/>
              <a:t>ccount</a:t>
            </a:r>
            <a:r>
              <a:rPr lang="cs-CZ" dirty="0" smtClean="0"/>
              <a:t>s</a:t>
            </a:r>
            <a:r>
              <a:rPr lang="en-US" dirty="0" smtClean="0"/>
              <a:t> for the drainage area shape and the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en-US" dirty="0" smtClean="0"/>
              <a:t>position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B</a:t>
            </a:r>
            <a:r>
              <a:rPr lang="cs-CZ" dirty="0" err="1" smtClean="0"/>
              <a:t>etter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AOF </a:t>
            </a:r>
            <a:r>
              <a:rPr lang="cs-CZ" dirty="0" err="1" smtClean="0"/>
              <a:t>transient</a:t>
            </a:r>
            <a:r>
              <a:rPr lang="cs-CZ" dirty="0" smtClean="0"/>
              <a:t>, </a:t>
            </a:r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en-GB" dirty="0" smtClean="0"/>
          </a:p>
          <a:p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05000"/>
            <a:ext cx="2895600" cy="412404"/>
          </a:xfrm>
          <a:prstGeom prst="rect">
            <a:avLst/>
          </a:prstGeom>
          <a:solidFill>
            <a:srgbClr val="FFFF66"/>
          </a:solidFill>
          <a:ln w="3175" cmpd="dbl">
            <a:noFill/>
            <a:miter lim="800000"/>
            <a:headEnd/>
            <a:tailEnd/>
          </a:ln>
          <a:effectLst/>
        </p:spPr>
      </p:pic>
      <p:pic>
        <p:nvPicPr>
          <p:cNvPr id="15" name="Obrázek 14" descr="CA_sho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514600"/>
            <a:ext cx="2886336" cy="1621180"/>
          </a:xfrm>
          <a:prstGeom prst="rect">
            <a:avLst/>
          </a:prstGeom>
          <a:solidFill>
            <a:srgbClr val="FFFF66"/>
          </a:solidFill>
          <a:ln w="3175">
            <a:noFill/>
          </a:ln>
        </p:spPr>
      </p:pic>
      <p:pic>
        <p:nvPicPr>
          <p:cNvPr id="16" name="Obrázek 15" descr="Deliverability_spatná.PNG"/>
          <p:cNvPicPr>
            <a:picLocks noChangeAspect="1"/>
          </p:cNvPicPr>
          <p:nvPr/>
        </p:nvPicPr>
        <p:blipFill>
          <a:blip r:embed="rId6" cstate="print"/>
          <a:srcRect t="6315" b="2316"/>
          <a:stretch>
            <a:fillRect/>
          </a:stretch>
        </p:blipFill>
        <p:spPr>
          <a:xfrm>
            <a:off x="380999" y="4419601"/>
            <a:ext cx="4364521" cy="243840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4953000" y="6019800"/>
            <a:ext cx="1981200" cy="58477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Improved</a:t>
            </a:r>
            <a:r>
              <a:rPr lang="cs-CZ" sz="1600" dirty="0" smtClean="0"/>
              <a:t> AOF Trans</a:t>
            </a:r>
          </a:p>
          <a:p>
            <a:r>
              <a:rPr lang="cs-CZ" sz="1600" dirty="0" smtClean="0"/>
              <a:t>153 840 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/h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57200" y="6217920"/>
            <a:ext cx="24384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AOF Trans  165 063 m/h</a:t>
            </a:r>
            <a:r>
              <a:rPr lang="cs-CZ" sz="1600" baseline="30000" dirty="0" smtClean="0"/>
              <a:t>3</a:t>
            </a:r>
            <a:endParaRPr lang="cs-CZ" sz="1600" dirty="0" smtClean="0"/>
          </a:p>
          <a:p>
            <a:r>
              <a:rPr lang="cs-CZ" sz="1600" dirty="0" smtClean="0"/>
              <a:t>AOF </a:t>
            </a:r>
            <a:r>
              <a:rPr lang="cs-CZ" sz="1600" dirty="0" smtClean="0"/>
              <a:t>Lit       </a:t>
            </a:r>
            <a:r>
              <a:rPr lang="cs-CZ" sz="1600" dirty="0" smtClean="0"/>
              <a:t>154 998 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/h</a:t>
            </a:r>
            <a:endParaRPr lang="en-GB" sz="1600" dirty="0" smtClean="0"/>
          </a:p>
        </p:txBody>
      </p:sp>
      <p:sp>
        <p:nvSpPr>
          <p:cNvPr id="22" name="Elipsa 21"/>
          <p:cNvSpPr/>
          <p:nvPr/>
        </p:nvSpPr>
        <p:spPr>
          <a:xfrm>
            <a:off x="7543800" y="2057400"/>
            <a:ext cx="762000" cy="381000"/>
          </a:xfrm>
          <a:prstGeom prst="ellipse">
            <a:avLst/>
          </a:prstGeom>
          <a:noFill/>
          <a:ln>
            <a:solidFill>
              <a:srgbClr val="C0027C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ovéPole 27"/>
          <p:cNvSpPr txBox="1"/>
          <p:nvPr/>
        </p:nvSpPr>
        <p:spPr>
          <a:xfrm>
            <a:off x="5486400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371600"/>
            <a:ext cx="2971800" cy="4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2590800" y="4724400"/>
            <a:ext cx="1676400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Default C</a:t>
            </a:r>
            <a:r>
              <a:rPr lang="cs-CZ" sz="1600" baseline="-25000" dirty="0" smtClean="0"/>
              <a:t>A </a:t>
            </a:r>
            <a:r>
              <a:rPr lang="cs-CZ" sz="1600" dirty="0" smtClean="0"/>
              <a:t>= 31.62</a:t>
            </a:r>
            <a:endParaRPr lang="en-GB" sz="1600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953000" y="5715000"/>
            <a:ext cx="1143000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</a:t>
            </a:r>
            <a:r>
              <a:rPr lang="cs-CZ" sz="1600" baseline="-25000" dirty="0" smtClean="0"/>
              <a:t>A </a:t>
            </a:r>
            <a:r>
              <a:rPr lang="cs-CZ" sz="1600" dirty="0" smtClean="0"/>
              <a:t>= 2.3473</a:t>
            </a:r>
            <a:endParaRPr lang="en-GB" sz="1600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62000" y="1752600"/>
            <a:ext cx="2133600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</a:t>
            </a:r>
            <a:r>
              <a:rPr lang="cs-CZ" sz="1600" baseline="-25000" dirty="0" smtClean="0"/>
              <a:t>A </a:t>
            </a:r>
            <a:r>
              <a:rPr lang="cs-CZ" sz="1600" dirty="0" smtClean="0"/>
              <a:t> </a:t>
            </a:r>
            <a:r>
              <a:rPr lang="cs-CZ" sz="1600" dirty="0" err="1" smtClean="0"/>
              <a:t>estimated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Cartesian</a:t>
            </a:r>
            <a:r>
              <a:rPr lang="cs-CZ" sz="1600" dirty="0" smtClean="0"/>
              <a:t> plot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extended</a:t>
            </a:r>
            <a:r>
              <a:rPr lang="cs-CZ" sz="1600" dirty="0" smtClean="0"/>
              <a:t> </a:t>
            </a:r>
            <a:r>
              <a:rPr lang="cs-CZ" sz="1600" dirty="0" err="1" smtClean="0"/>
              <a:t>drawdown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276600"/>
            <a:ext cx="1647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Elipsa 26"/>
          <p:cNvSpPr/>
          <p:nvPr/>
        </p:nvSpPr>
        <p:spPr>
          <a:xfrm>
            <a:off x="381000" y="4114800"/>
            <a:ext cx="1066800" cy="381000"/>
          </a:xfrm>
          <a:prstGeom prst="ellipse">
            <a:avLst/>
          </a:prstGeom>
          <a:noFill/>
          <a:ln>
            <a:solidFill>
              <a:srgbClr val="C0027C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ipsa 24"/>
          <p:cNvSpPr/>
          <p:nvPr/>
        </p:nvSpPr>
        <p:spPr>
          <a:xfrm>
            <a:off x="7924800" y="3124200"/>
            <a:ext cx="762000" cy="609600"/>
          </a:xfrm>
          <a:prstGeom prst="ellipse">
            <a:avLst/>
          </a:prstGeom>
          <a:noFill/>
          <a:ln>
            <a:solidFill>
              <a:srgbClr val="C0027C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ipsa 25"/>
          <p:cNvSpPr/>
          <p:nvPr/>
        </p:nvSpPr>
        <p:spPr>
          <a:xfrm>
            <a:off x="304800" y="3581400"/>
            <a:ext cx="1066800" cy="228600"/>
          </a:xfrm>
          <a:prstGeom prst="ellipse">
            <a:avLst/>
          </a:prstGeom>
          <a:noFill/>
          <a:ln>
            <a:solidFill>
              <a:srgbClr val="C0027C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ad. composite_Log log pl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556" y="822960"/>
            <a:ext cx="4237084" cy="25908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04800" y="762000"/>
            <a:ext cx="407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+mj-lt"/>
              </a:rPr>
              <a:t>5. Conclusions</a:t>
            </a:r>
          </a:p>
          <a:p>
            <a:pPr lvl="0"/>
            <a:endParaRPr lang="en-US" b="1" dirty="0" smtClean="0"/>
          </a:p>
          <a:p>
            <a:pPr lvl="0"/>
            <a:r>
              <a:rPr lang="en-US" dirty="0" smtClean="0">
                <a:latin typeface="+mj-lt"/>
              </a:rPr>
              <a:t>Well  showing </a:t>
            </a:r>
            <a:r>
              <a:rPr lang="en-US" dirty="0" smtClean="0">
                <a:latin typeface="+mj-lt"/>
              </a:rPr>
              <a:t> such a </a:t>
            </a:r>
            <a:r>
              <a:rPr lang="en-US" dirty="0" smtClean="0">
                <a:latin typeface="+mj-lt"/>
              </a:rPr>
              <a:t>change in </a:t>
            </a:r>
            <a:r>
              <a:rPr lang="en-US" dirty="0" smtClean="0">
                <a:latin typeface="+mj-lt"/>
              </a:rPr>
              <a:t>transmissivity</a:t>
            </a:r>
            <a:r>
              <a:rPr lang="en-US" dirty="0" smtClean="0">
                <a:latin typeface="+mj-lt"/>
              </a:rPr>
              <a:t> in log-log plot </a:t>
            </a:r>
          </a:p>
          <a:p>
            <a:pPr marL="627063" lvl="0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adial composite  model helpful (M, </a:t>
            </a:r>
            <a:r>
              <a:rPr lang="en-US" dirty="0" smtClean="0">
                <a:latin typeface="+mj-lt"/>
              </a:rPr>
              <a:t>Lrad</a:t>
            </a:r>
            <a:r>
              <a:rPr lang="en-US" dirty="0" smtClean="0">
                <a:latin typeface="+mj-lt"/>
              </a:rPr>
              <a:t>, ω, k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</a:t>
            </a:r>
          </a:p>
          <a:p>
            <a:pPr marL="627063" lvl="0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Acidization</a:t>
            </a:r>
            <a:endParaRPr lang="en-US" dirty="0" smtClean="0">
              <a:latin typeface="+mj-lt"/>
            </a:endParaRPr>
          </a:p>
          <a:p>
            <a:pPr marL="627063" lvl="0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Gas fingering effect</a:t>
            </a:r>
          </a:p>
          <a:p>
            <a:pPr marL="627063" lvl="0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Moving water front</a:t>
            </a:r>
          </a:p>
          <a:p>
            <a:pPr marL="627063" lvl="0"/>
            <a:endParaRPr lang="en-US" dirty="0" smtClean="0"/>
          </a:p>
          <a:p>
            <a:pPr marL="627063" lvl="0"/>
            <a:endParaRPr lang="en-US" dirty="0" smtClean="0"/>
          </a:p>
          <a:p>
            <a:endParaRPr lang="en-US" dirty="0"/>
          </a:p>
        </p:txBody>
      </p:sp>
      <p:pic>
        <p:nvPicPr>
          <p:cNvPr id="8" name="Obrázek 7" descr="AO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931920"/>
            <a:ext cx="4519487" cy="25817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81000" y="41148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AOF´s </a:t>
            </a:r>
            <a:r>
              <a:rPr lang="en-US" dirty="0" smtClean="0">
                <a:latin typeface="+mj-lt"/>
              </a:rPr>
              <a:t>from transient flow and drawdown</a:t>
            </a:r>
            <a:r>
              <a:rPr lang="cs-CZ" dirty="0" smtClean="0">
                <a:latin typeface="+mj-lt"/>
              </a:rPr>
              <a:t>´s</a:t>
            </a:r>
            <a:r>
              <a:rPr lang="en-US" dirty="0" smtClean="0">
                <a:latin typeface="+mj-lt"/>
              </a:rPr>
              <a:t> not </a:t>
            </a:r>
            <a:r>
              <a:rPr lang="en-US" dirty="0" smtClean="0">
                <a:latin typeface="+mj-lt"/>
              </a:rPr>
              <a:t>coherent</a:t>
            </a:r>
            <a:endParaRPr lang="cs-CZ" dirty="0" smtClean="0">
              <a:latin typeface="+mj-lt"/>
            </a:endParaRPr>
          </a:p>
          <a:p>
            <a:pPr marL="627063">
              <a:buFont typeface="Wingdings" pitchFamily="2" charset="2"/>
              <a:buChar char="Ø"/>
            </a:pPr>
            <a:r>
              <a:rPr lang="cs-CZ" dirty="0" err="1" smtClean="0">
                <a:latin typeface="+mj-lt"/>
              </a:rPr>
              <a:t>Irregular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drainage</a:t>
            </a:r>
            <a:r>
              <a:rPr lang="cs-CZ" dirty="0" smtClean="0">
                <a:latin typeface="+mj-lt"/>
              </a:rPr>
              <a:t> area</a:t>
            </a:r>
            <a:r>
              <a:rPr lang="en-US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shape</a:t>
            </a:r>
            <a:endParaRPr lang="cs-CZ" dirty="0" smtClean="0">
              <a:latin typeface="+mj-lt"/>
            </a:endParaRPr>
          </a:p>
          <a:p>
            <a:pPr marL="627063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Dietz </a:t>
            </a:r>
            <a:r>
              <a:rPr lang="en-US" dirty="0" smtClean="0">
                <a:latin typeface="+mj-lt"/>
              </a:rPr>
              <a:t>shape factor for closed system</a:t>
            </a:r>
          </a:p>
          <a:p>
            <a:pPr marL="627063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(low permeable wells only)</a:t>
            </a:r>
          </a:p>
          <a:p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19800" y="1143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  <a:latin typeface="+mj-lt"/>
              </a:rPr>
              <a:t>Inner</a:t>
            </a:r>
            <a:r>
              <a:rPr lang="cs-CZ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+mj-lt"/>
              </a:rPr>
              <a:t>zone</a:t>
            </a:r>
            <a:r>
              <a:rPr lang="cs-CZ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+mj-lt"/>
              </a:rPr>
              <a:t>radial</a:t>
            </a:r>
            <a:r>
              <a:rPr lang="cs-CZ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+mj-lt"/>
              </a:rPr>
              <a:t>flow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62800" y="114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B050"/>
                </a:solidFill>
                <a:latin typeface="+mj-lt"/>
              </a:rPr>
              <a:t>Outer</a:t>
            </a:r>
            <a:r>
              <a:rPr lang="cs-CZ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  <a:latin typeface="+mj-lt"/>
              </a:rPr>
              <a:t>zone</a:t>
            </a:r>
            <a:r>
              <a:rPr lang="cs-CZ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  <a:latin typeface="+mj-lt"/>
              </a:rPr>
              <a:t>radial</a:t>
            </a:r>
            <a:r>
              <a:rPr lang="cs-CZ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  <a:latin typeface="+mj-lt"/>
              </a:rPr>
              <a:t>flow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620000" y="2438400"/>
            <a:ext cx="304800" cy="228600"/>
          </a:xfrm>
          <a:prstGeom prst="ellipse">
            <a:avLst/>
          </a:prstGeom>
          <a:noFill/>
          <a:ln>
            <a:solidFill>
              <a:srgbClr val="00B05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6400800" y="2743200"/>
            <a:ext cx="457200" cy="228600"/>
          </a:xfrm>
          <a:prstGeom prst="ellipse">
            <a:avLst/>
          </a:prstGeom>
          <a:noFill/>
          <a:ln>
            <a:solidFill>
              <a:srgbClr val="FF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2743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438400" y="3352800"/>
            <a:ext cx="4648200" cy="4616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ctr" anchorCtr="1">
            <a:prstTxWarp prst="textArchDown">
              <a:avLst/>
            </a:prstTxWarp>
            <a:spAutoFit/>
          </a:bodyPr>
          <a:lstStyle/>
          <a:p>
            <a:r>
              <a:rPr lang="cs-CZ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Thank</a:t>
            </a:r>
            <a:r>
              <a:rPr lang="cs-C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cs-C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for</a:t>
            </a:r>
            <a:r>
              <a:rPr lang="cs-C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your</a:t>
            </a:r>
            <a:r>
              <a:rPr lang="cs-C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attention</a:t>
            </a:r>
            <a:endParaRPr lang="en-GB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ad. composite_Semi log plot_malý.PNG"/>
          <p:cNvPicPr>
            <a:picLocks noChangeAspect="1"/>
          </p:cNvPicPr>
          <p:nvPr/>
        </p:nvPicPr>
        <p:blipFill>
          <a:blip r:embed="rId2"/>
          <a:srcRect t="9973" b="3593"/>
          <a:stretch>
            <a:fillRect/>
          </a:stretch>
        </p:blipFill>
        <p:spPr>
          <a:xfrm>
            <a:off x="838200" y="685800"/>
            <a:ext cx="7663647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445</Words>
  <Application>Microsoft Office PowerPoint</Application>
  <PresentationFormat>Předvádění na obrazovce (4:3)</PresentationFormat>
  <Paragraphs>113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Motiv sady Office</vt:lpstr>
      <vt:lpstr>Tok</vt:lpstr>
      <vt:lpstr>1_Tok</vt:lpstr>
      <vt:lpstr>Evaluation of well tests using radial composite model  and Dietz shape factor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TUL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well tests using radial composite model and Dietz shape factor  </dc:title>
  <dc:creator>Hanka</dc:creator>
  <cp:lastModifiedBy>Hanka</cp:lastModifiedBy>
  <cp:revision>132</cp:revision>
  <dcterms:created xsi:type="dcterms:W3CDTF">2010-10-17T11:48:16Z</dcterms:created>
  <dcterms:modified xsi:type="dcterms:W3CDTF">2010-10-20T05:43:43Z</dcterms:modified>
</cp:coreProperties>
</file>