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 id="2147483808" r:id="rId2"/>
  </p:sldMasterIdLst>
  <p:notesMasterIdLst>
    <p:notesMasterId r:id="rId23"/>
  </p:notesMasterIdLst>
  <p:sldIdLst>
    <p:sldId id="257" r:id="rId3"/>
    <p:sldId id="277" r:id="rId4"/>
    <p:sldId id="285" r:id="rId5"/>
    <p:sldId id="274" r:id="rId6"/>
    <p:sldId id="275" r:id="rId7"/>
    <p:sldId id="269" r:id="rId8"/>
    <p:sldId id="293" r:id="rId9"/>
    <p:sldId id="298" r:id="rId10"/>
    <p:sldId id="297" r:id="rId11"/>
    <p:sldId id="270" r:id="rId12"/>
    <p:sldId id="292" r:id="rId13"/>
    <p:sldId id="294" r:id="rId14"/>
    <p:sldId id="272" r:id="rId15"/>
    <p:sldId id="288" r:id="rId16"/>
    <p:sldId id="289" r:id="rId17"/>
    <p:sldId id="266" r:id="rId18"/>
    <p:sldId id="278" r:id="rId19"/>
    <p:sldId id="279" r:id="rId20"/>
    <p:sldId id="276" r:id="rId21"/>
    <p:sldId id="284" r:id="rId2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l" defTabSz="914400" rtl="0" eaLnBrk="1" latinLnBrk="0" hangingPunct="1">
      <a:defRPr kern="1200">
        <a:solidFill>
          <a:schemeClr val="tx1"/>
        </a:solidFill>
        <a:latin typeface="Garamond" pitchFamily="18" charset="0"/>
        <a:ea typeface="+mn-ea"/>
        <a:cs typeface="Arial" pitchFamily="34" charset="0"/>
      </a:defRPr>
    </a:lvl6pPr>
    <a:lvl7pPr marL="2743200" algn="l" defTabSz="914400" rtl="0" eaLnBrk="1" latinLnBrk="0" hangingPunct="1">
      <a:defRPr kern="1200">
        <a:solidFill>
          <a:schemeClr val="tx1"/>
        </a:solidFill>
        <a:latin typeface="Garamond" pitchFamily="18" charset="0"/>
        <a:ea typeface="+mn-ea"/>
        <a:cs typeface="Arial" pitchFamily="34" charset="0"/>
      </a:defRPr>
    </a:lvl7pPr>
    <a:lvl8pPr marL="3200400" algn="l" defTabSz="914400" rtl="0" eaLnBrk="1" latinLnBrk="0" hangingPunct="1">
      <a:defRPr kern="1200">
        <a:solidFill>
          <a:schemeClr val="tx1"/>
        </a:solidFill>
        <a:latin typeface="Garamond" pitchFamily="18" charset="0"/>
        <a:ea typeface="+mn-ea"/>
        <a:cs typeface="Arial" pitchFamily="34" charset="0"/>
      </a:defRPr>
    </a:lvl8pPr>
    <a:lvl9pPr marL="3657600" algn="l" defTabSz="914400" rtl="0" eaLnBrk="1" latinLnBrk="0" hangingPunct="1">
      <a:defRPr kern="1200">
        <a:solidFill>
          <a:schemeClr val="tx1"/>
        </a:solidFill>
        <a:latin typeface="Garamond"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836" autoAdjust="0"/>
  </p:normalViewPr>
  <p:slideViewPr>
    <p:cSldViewPr>
      <p:cViewPr>
        <p:scale>
          <a:sx n="100" d="100"/>
          <a:sy n="100" d="100"/>
        </p:scale>
        <p:origin x="-3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1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12.wmf"/><Relationship Id="rId5" Type="http://schemas.openxmlformats.org/officeDocument/2006/relationships/image" Target="../media/image20.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AFDDE38B-CF16-41F6-837E-7561E7B6E28D}" type="datetimeFigureOut">
              <a:rPr lang="cs-CZ"/>
              <a:pPr>
                <a:defRPr/>
              </a:pPr>
              <a:t>25.11.2010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2E6CBEC-1F1B-4A17-9500-FF086153BA1E}"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15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7925C4-8A38-4193-9C1D-B02C5253ACA8}" type="slidenum">
              <a:rPr lang="cs-CZ" smtClean="0"/>
              <a:pPr>
                <a:defRPr/>
              </a:pPr>
              <a:t>3</a:t>
            </a:fld>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r>
              <a:rPr lang="cs-CZ" smtClean="0"/>
              <a:t>Doplnit, že platí okrajové podmínky</a:t>
            </a:r>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Mela by byt realna slozka, amplituda a faze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r>
              <a:rPr lang="cs-CZ" smtClean="0"/>
              <a:t>Simulace pro </a:t>
            </a:r>
            <a:r>
              <a:rPr lang="en-US" smtClean="0"/>
              <a:t>realnou </a:t>
            </a:r>
            <a:r>
              <a:rPr lang="cs-CZ" smtClean="0"/>
              <a:t>slo</a:t>
            </a:r>
            <a:r>
              <a:rPr lang="en-US" smtClean="0"/>
              <a:t>zku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Vlozit geometrii</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Line 8"/>
          <p:cNvSpPr>
            <a:spLocks noChangeShapeType="1"/>
          </p:cNvSpPr>
          <p:nvPr/>
        </p:nvSpPr>
        <p:spPr bwMode="auto">
          <a:xfrm>
            <a:off x="179388" y="2133600"/>
            <a:ext cx="8856662" cy="0"/>
          </a:xfrm>
          <a:prstGeom prst="line">
            <a:avLst/>
          </a:prstGeom>
          <a:noFill/>
          <a:ln w="12700">
            <a:solidFill>
              <a:schemeClr val="tx1"/>
            </a:solidFill>
            <a:round/>
            <a:headEnd type="none" w="sm" len="sm"/>
            <a:tailEnd type="none" w="sm" len="sm"/>
          </a:ln>
          <a:effectLst/>
        </p:spPr>
        <p:txBody>
          <a:bodyPr/>
          <a:lstStyle/>
          <a:p>
            <a:pPr>
              <a:defRPr/>
            </a:pPr>
            <a:endParaRPr lang="cs-CZ">
              <a:cs typeface="Arial" charset="0"/>
            </a:endParaRPr>
          </a:p>
        </p:txBody>
      </p:sp>
      <p:sp>
        <p:nvSpPr>
          <p:cNvPr id="5" name="Line 9"/>
          <p:cNvSpPr>
            <a:spLocks noChangeShapeType="1"/>
          </p:cNvSpPr>
          <p:nvPr/>
        </p:nvSpPr>
        <p:spPr bwMode="auto">
          <a:xfrm>
            <a:off x="900113" y="6381750"/>
            <a:ext cx="7343775" cy="0"/>
          </a:xfrm>
          <a:prstGeom prst="line">
            <a:avLst/>
          </a:prstGeom>
          <a:noFill/>
          <a:ln w="12700">
            <a:solidFill>
              <a:schemeClr val="tx1"/>
            </a:solidFill>
            <a:round/>
            <a:headEnd type="none" w="sm" len="sm"/>
            <a:tailEnd type="none" w="sm" len="sm"/>
          </a:ln>
          <a:effectLst/>
        </p:spPr>
        <p:txBody>
          <a:bodyPr/>
          <a:lstStyle/>
          <a:p>
            <a:pPr>
              <a:defRPr/>
            </a:pPr>
            <a:endParaRPr lang="cs-CZ">
              <a:cs typeface="Arial" charset="0"/>
            </a:endParaRPr>
          </a:p>
        </p:txBody>
      </p:sp>
      <p:grpSp>
        <p:nvGrpSpPr>
          <p:cNvPr id="6" name="Group 8071"/>
          <p:cNvGrpSpPr>
            <a:grpSpLocks/>
          </p:cNvGrpSpPr>
          <p:nvPr/>
        </p:nvGrpSpPr>
        <p:grpSpPr bwMode="auto">
          <a:xfrm>
            <a:off x="23813" y="6043613"/>
            <a:ext cx="2667000" cy="795337"/>
            <a:chOff x="15" y="3807"/>
            <a:chExt cx="1680" cy="501"/>
          </a:xfrm>
        </p:grpSpPr>
        <p:sp>
          <p:nvSpPr>
            <p:cNvPr id="7" name="AutoShape 8072"/>
            <p:cNvSpPr>
              <a:spLocks noChangeAspect="1" noChangeArrowheads="1" noTextEdit="1"/>
            </p:cNvSpPr>
            <p:nvPr userDrawn="1"/>
          </p:nvSpPr>
          <p:spPr bwMode="auto">
            <a:xfrm>
              <a:off x="15" y="3807"/>
              <a:ext cx="1680" cy="501"/>
            </a:xfrm>
            <a:prstGeom prst="rect">
              <a:avLst/>
            </a:prstGeom>
            <a:noFill/>
            <a:ln w="9525">
              <a:noFill/>
              <a:miter lim="800000"/>
              <a:headEnd/>
              <a:tailEnd/>
            </a:ln>
          </p:spPr>
          <p:txBody>
            <a:bodyPr/>
            <a:lstStyle/>
            <a:p>
              <a:pPr>
                <a:defRPr/>
              </a:pPr>
              <a:endParaRPr lang="cs-CZ">
                <a:cs typeface="Arial" charset="0"/>
              </a:endParaRPr>
            </a:p>
          </p:txBody>
        </p:sp>
        <p:pic>
          <p:nvPicPr>
            <p:cNvPr id="8" name="Picture 8073"/>
            <p:cNvPicPr>
              <a:picLocks noChangeAspect="1" noChangeArrowheads="1"/>
            </p:cNvPicPr>
            <p:nvPr userDrawn="1"/>
          </p:nvPicPr>
          <p:blipFill>
            <a:blip r:embed="rId2" cstate="print"/>
            <a:srcRect/>
            <a:stretch>
              <a:fillRect/>
            </a:stretch>
          </p:blipFill>
          <p:spPr bwMode="auto">
            <a:xfrm>
              <a:off x="15" y="3807"/>
              <a:ext cx="493" cy="492"/>
            </a:xfrm>
            <a:prstGeom prst="rect">
              <a:avLst/>
            </a:prstGeom>
            <a:noFill/>
            <a:ln w="9525">
              <a:noFill/>
              <a:miter lim="800000"/>
              <a:headEnd/>
              <a:tailEnd/>
            </a:ln>
          </p:spPr>
        </p:pic>
        <p:sp>
          <p:nvSpPr>
            <p:cNvPr id="9" name="Rectangle 8074"/>
            <p:cNvSpPr>
              <a:spLocks noChangeArrowheads="1"/>
            </p:cNvSpPr>
            <p:nvPr userDrawn="1"/>
          </p:nvSpPr>
          <p:spPr bwMode="auto">
            <a:xfrm>
              <a:off x="50" y="4107"/>
              <a:ext cx="78" cy="7"/>
            </a:xfrm>
            <a:prstGeom prst="rect">
              <a:avLst/>
            </a:prstGeom>
            <a:solidFill>
              <a:srgbClr val="24211D"/>
            </a:solidFill>
            <a:ln w="9525">
              <a:noFill/>
              <a:miter lim="800000"/>
              <a:headEnd/>
              <a:tailEnd/>
            </a:ln>
          </p:spPr>
          <p:txBody>
            <a:bodyPr/>
            <a:lstStyle/>
            <a:p>
              <a:pPr>
                <a:defRPr/>
              </a:pPr>
              <a:endParaRPr lang="cs-CZ">
                <a:cs typeface="Arial" charset="0"/>
              </a:endParaRPr>
            </a:p>
          </p:txBody>
        </p:sp>
        <p:sp>
          <p:nvSpPr>
            <p:cNvPr id="10" name="Freeform 8075"/>
            <p:cNvSpPr>
              <a:spLocks/>
            </p:cNvSpPr>
            <p:nvPr userDrawn="1"/>
          </p:nvSpPr>
          <p:spPr bwMode="auto">
            <a:xfrm>
              <a:off x="246" y="4105"/>
              <a:ext cx="215" cy="9"/>
            </a:xfrm>
            <a:custGeom>
              <a:avLst/>
              <a:gdLst/>
              <a:ahLst/>
              <a:cxnLst>
                <a:cxn ang="0">
                  <a:pos x="1" y="5"/>
                </a:cxn>
                <a:cxn ang="0">
                  <a:pos x="124" y="5"/>
                </a:cxn>
                <a:cxn ang="0">
                  <a:pos x="124" y="1"/>
                </a:cxn>
                <a:cxn ang="0">
                  <a:pos x="0" y="0"/>
                </a:cxn>
                <a:cxn ang="0">
                  <a:pos x="1" y="5"/>
                </a:cxn>
              </a:cxnLst>
              <a:rect l="0" t="0" r="r" b="b"/>
              <a:pathLst>
                <a:path w="124" h="5">
                  <a:moveTo>
                    <a:pt x="1" y="5"/>
                  </a:moveTo>
                  <a:lnTo>
                    <a:pt x="124" y="5"/>
                  </a:lnTo>
                  <a:lnTo>
                    <a:pt x="124" y="1"/>
                  </a:lnTo>
                  <a:lnTo>
                    <a:pt x="0" y="0"/>
                  </a:lnTo>
                  <a:lnTo>
                    <a:pt x="1" y="5"/>
                  </a:lnTo>
                  <a:close/>
                </a:path>
              </a:pathLst>
            </a:custGeom>
            <a:solidFill>
              <a:srgbClr val="24211D"/>
            </a:solidFill>
            <a:ln w="9525">
              <a:noFill/>
              <a:round/>
              <a:headEnd/>
              <a:tailEnd/>
            </a:ln>
          </p:spPr>
          <p:txBody>
            <a:bodyPr/>
            <a:lstStyle/>
            <a:p>
              <a:pPr>
                <a:defRPr/>
              </a:pPr>
              <a:endParaRPr lang="cs-CZ">
                <a:cs typeface="Arial" charset="0"/>
              </a:endParaRPr>
            </a:p>
          </p:txBody>
        </p:sp>
        <p:sp>
          <p:nvSpPr>
            <p:cNvPr id="11" name="Freeform 8076"/>
            <p:cNvSpPr>
              <a:spLocks/>
            </p:cNvSpPr>
            <p:nvPr userDrawn="1"/>
          </p:nvSpPr>
          <p:spPr bwMode="auto">
            <a:xfrm>
              <a:off x="230" y="4273"/>
              <a:ext cx="30" cy="7"/>
            </a:xfrm>
            <a:custGeom>
              <a:avLst/>
              <a:gdLst/>
              <a:ahLst/>
              <a:cxnLst>
                <a:cxn ang="0">
                  <a:pos x="17" y="2"/>
                </a:cxn>
                <a:cxn ang="0">
                  <a:pos x="17" y="4"/>
                </a:cxn>
                <a:cxn ang="0">
                  <a:pos x="0" y="3"/>
                </a:cxn>
                <a:cxn ang="0">
                  <a:pos x="1" y="1"/>
                </a:cxn>
                <a:cxn ang="0">
                  <a:pos x="1" y="0"/>
                </a:cxn>
                <a:cxn ang="0">
                  <a:pos x="17" y="1"/>
                </a:cxn>
                <a:cxn ang="0">
                  <a:pos x="17" y="2"/>
                </a:cxn>
              </a:cxnLst>
              <a:rect l="0" t="0" r="r" b="b"/>
              <a:pathLst>
                <a:path w="17" h="4">
                  <a:moveTo>
                    <a:pt x="17" y="2"/>
                  </a:moveTo>
                  <a:lnTo>
                    <a:pt x="17" y="4"/>
                  </a:lnTo>
                  <a:lnTo>
                    <a:pt x="0" y="3"/>
                  </a:lnTo>
                  <a:lnTo>
                    <a:pt x="1" y="1"/>
                  </a:lnTo>
                  <a:lnTo>
                    <a:pt x="1" y="0"/>
                  </a:lnTo>
                  <a:lnTo>
                    <a:pt x="17" y="1"/>
                  </a:lnTo>
                  <a:lnTo>
                    <a:pt x="17" y="2"/>
                  </a:lnTo>
                  <a:close/>
                </a:path>
              </a:pathLst>
            </a:custGeom>
            <a:solidFill>
              <a:srgbClr val="24211D"/>
            </a:solidFill>
            <a:ln w="9525">
              <a:noFill/>
              <a:round/>
              <a:headEnd/>
              <a:tailEnd/>
            </a:ln>
          </p:spPr>
          <p:txBody>
            <a:bodyPr/>
            <a:lstStyle/>
            <a:p>
              <a:pPr>
                <a:defRPr/>
              </a:pPr>
              <a:endParaRPr lang="cs-CZ">
                <a:cs typeface="Arial" charset="0"/>
              </a:endParaRPr>
            </a:p>
          </p:txBody>
        </p:sp>
        <p:sp>
          <p:nvSpPr>
            <p:cNvPr id="12" name="Freeform 8077"/>
            <p:cNvSpPr>
              <a:spLocks/>
            </p:cNvSpPr>
            <p:nvPr userDrawn="1"/>
          </p:nvSpPr>
          <p:spPr bwMode="auto">
            <a:xfrm>
              <a:off x="204" y="4268"/>
              <a:ext cx="28" cy="11"/>
            </a:xfrm>
            <a:custGeom>
              <a:avLst/>
              <a:gdLst/>
              <a:ahLst/>
              <a:cxnLst>
                <a:cxn ang="0">
                  <a:pos x="16" y="4"/>
                </a:cxn>
                <a:cxn ang="0">
                  <a:pos x="15" y="6"/>
                </a:cxn>
                <a:cxn ang="0">
                  <a:pos x="0" y="2"/>
                </a:cxn>
                <a:cxn ang="0">
                  <a:pos x="0" y="1"/>
                </a:cxn>
                <a:cxn ang="0">
                  <a:pos x="0" y="0"/>
                </a:cxn>
                <a:cxn ang="0">
                  <a:pos x="16" y="3"/>
                </a:cxn>
                <a:cxn ang="0">
                  <a:pos x="16" y="4"/>
                </a:cxn>
              </a:cxnLst>
              <a:rect l="0" t="0" r="r" b="b"/>
              <a:pathLst>
                <a:path w="16" h="6">
                  <a:moveTo>
                    <a:pt x="16" y="4"/>
                  </a:moveTo>
                  <a:lnTo>
                    <a:pt x="15" y="6"/>
                  </a:lnTo>
                  <a:lnTo>
                    <a:pt x="0" y="2"/>
                  </a:lnTo>
                  <a:lnTo>
                    <a:pt x="0" y="1"/>
                  </a:lnTo>
                  <a:lnTo>
                    <a:pt x="0" y="0"/>
                  </a:lnTo>
                  <a:lnTo>
                    <a:pt x="16" y="3"/>
                  </a:lnTo>
                  <a:lnTo>
                    <a:pt x="16" y="4"/>
                  </a:lnTo>
                  <a:close/>
                </a:path>
              </a:pathLst>
            </a:custGeom>
            <a:solidFill>
              <a:srgbClr val="24211D"/>
            </a:solidFill>
            <a:ln w="9525">
              <a:noFill/>
              <a:round/>
              <a:headEnd/>
              <a:tailEnd/>
            </a:ln>
          </p:spPr>
          <p:txBody>
            <a:bodyPr/>
            <a:lstStyle/>
            <a:p>
              <a:pPr>
                <a:defRPr/>
              </a:pPr>
              <a:endParaRPr lang="cs-CZ">
                <a:cs typeface="Arial" charset="0"/>
              </a:endParaRPr>
            </a:p>
          </p:txBody>
        </p:sp>
        <p:sp>
          <p:nvSpPr>
            <p:cNvPr id="13" name="Freeform 8078"/>
            <p:cNvSpPr>
              <a:spLocks/>
            </p:cNvSpPr>
            <p:nvPr userDrawn="1"/>
          </p:nvSpPr>
          <p:spPr bwMode="auto">
            <a:xfrm>
              <a:off x="176" y="4259"/>
              <a:ext cx="28" cy="13"/>
            </a:xfrm>
            <a:custGeom>
              <a:avLst/>
              <a:gdLst/>
              <a:ahLst/>
              <a:cxnLst>
                <a:cxn ang="0">
                  <a:pos x="16" y="6"/>
                </a:cxn>
                <a:cxn ang="0">
                  <a:pos x="16" y="7"/>
                </a:cxn>
                <a:cxn ang="0">
                  <a:pos x="0" y="3"/>
                </a:cxn>
                <a:cxn ang="0">
                  <a:pos x="1" y="2"/>
                </a:cxn>
                <a:cxn ang="0">
                  <a:pos x="1" y="0"/>
                </a:cxn>
                <a:cxn ang="0">
                  <a:pos x="16" y="5"/>
                </a:cxn>
                <a:cxn ang="0">
                  <a:pos x="16" y="6"/>
                </a:cxn>
              </a:cxnLst>
              <a:rect l="0" t="0" r="r" b="b"/>
              <a:pathLst>
                <a:path w="16" h="7">
                  <a:moveTo>
                    <a:pt x="16" y="6"/>
                  </a:moveTo>
                  <a:lnTo>
                    <a:pt x="16" y="7"/>
                  </a:lnTo>
                  <a:lnTo>
                    <a:pt x="0" y="3"/>
                  </a:lnTo>
                  <a:lnTo>
                    <a:pt x="1" y="2"/>
                  </a:lnTo>
                  <a:lnTo>
                    <a:pt x="1" y="0"/>
                  </a:lnTo>
                  <a:lnTo>
                    <a:pt x="16" y="5"/>
                  </a:lnTo>
                  <a:lnTo>
                    <a:pt x="16" y="6"/>
                  </a:lnTo>
                  <a:close/>
                </a:path>
              </a:pathLst>
            </a:custGeom>
            <a:solidFill>
              <a:srgbClr val="24211D"/>
            </a:solidFill>
            <a:ln w="9525">
              <a:noFill/>
              <a:round/>
              <a:headEnd/>
              <a:tailEnd/>
            </a:ln>
          </p:spPr>
          <p:txBody>
            <a:bodyPr/>
            <a:lstStyle/>
            <a:p>
              <a:pPr>
                <a:defRPr/>
              </a:pPr>
              <a:endParaRPr lang="cs-CZ">
                <a:cs typeface="Arial" charset="0"/>
              </a:endParaRPr>
            </a:p>
          </p:txBody>
        </p:sp>
        <p:sp>
          <p:nvSpPr>
            <p:cNvPr id="14" name="Freeform 8079"/>
            <p:cNvSpPr>
              <a:spLocks/>
            </p:cNvSpPr>
            <p:nvPr userDrawn="1"/>
          </p:nvSpPr>
          <p:spPr bwMode="auto">
            <a:xfrm>
              <a:off x="152" y="4249"/>
              <a:ext cx="26" cy="16"/>
            </a:xfrm>
            <a:custGeom>
              <a:avLst/>
              <a:gdLst/>
              <a:ahLst/>
              <a:cxnLst>
                <a:cxn ang="0">
                  <a:pos x="15" y="8"/>
                </a:cxn>
                <a:cxn ang="0">
                  <a:pos x="14" y="9"/>
                </a:cxn>
                <a:cxn ang="0">
                  <a:pos x="0" y="2"/>
                </a:cxn>
                <a:cxn ang="0">
                  <a:pos x="1" y="1"/>
                </a:cxn>
                <a:cxn ang="0">
                  <a:pos x="1" y="0"/>
                </a:cxn>
                <a:cxn ang="0">
                  <a:pos x="15" y="6"/>
                </a:cxn>
                <a:cxn ang="0">
                  <a:pos x="15" y="8"/>
                </a:cxn>
              </a:cxnLst>
              <a:rect l="0" t="0" r="r" b="b"/>
              <a:pathLst>
                <a:path w="15" h="9">
                  <a:moveTo>
                    <a:pt x="15" y="8"/>
                  </a:moveTo>
                  <a:lnTo>
                    <a:pt x="14" y="9"/>
                  </a:lnTo>
                  <a:lnTo>
                    <a:pt x="0" y="2"/>
                  </a:lnTo>
                  <a:lnTo>
                    <a:pt x="1" y="1"/>
                  </a:lnTo>
                  <a:lnTo>
                    <a:pt x="1" y="0"/>
                  </a:lnTo>
                  <a:lnTo>
                    <a:pt x="15" y="6"/>
                  </a:lnTo>
                  <a:lnTo>
                    <a:pt x="15" y="8"/>
                  </a:lnTo>
                  <a:close/>
                </a:path>
              </a:pathLst>
            </a:custGeom>
            <a:solidFill>
              <a:srgbClr val="24211D"/>
            </a:solidFill>
            <a:ln w="9525">
              <a:noFill/>
              <a:round/>
              <a:headEnd/>
              <a:tailEnd/>
            </a:ln>
          </p:spPr>
          <p:txBody>
            <a:bodyPr/>
            <a:lstStyle/>
            <a:p>
              <a:pPr>
                <a:defRPr/>
              </a:pPr>
              <a:endParaRPr lang="cs-CZ">
                <a:cs typeface="Arial" charset="0"/>
              </a:endParaRPr>
            </a:p>
          </p:txBody>
        </p:sp>
        <p:sp>
          <p:nvSpPr>
            <p:cNvPr id="15" name="Freeform 8080"/>
            <p:cNvSpPr>
              <a:spLocks/>
            </p:cNvSpPr>
            <p:nvPr userDrawn="1"/>
          </p:nvSpPr>
          <p:spPr bwMode="auto">
            <a:xfrm>
              <a:off x="130" y="4235"/>
              <a:ext cx="24" cy="18"/>
            </a:xfrm>
            <a:custGeom>
              <a:avLst/>
              <a:gdLst/>
              <a:ahLst/>
              <a:cxnLst>
                <a:cxn ang="0">
                  <a:pos x="14" y="9"/>
                </a:cxn>
                <a:cxn ang="0">
                  <a:pos x="13" y="10"/>
                </a:cxn>
                <a:cxn ang="0">
                  <a:pos x="0" y="2"/>
                </a:cxn>
                <a:cxn ang="0">
                  <a:pos x="0" y="1"/>
                </a:cxn>
                <a:cxn ang="0">
                  <a:pos x="1" y="0"/>
                </a:cxn>
                <a:cxn ang="0">
                  <a:pos x="14" y="8"/>
                </a:cxn>
                <a:cxn ang="0">
                  <a:pos x="14" y="9"/>
                </a:cxn>
              </a:cxnLst>
              <a:rect l="0" t="0" r="r" b="b"/>
              <a:pathLst>
                <a:path w="14" h="10">
                  <a:moveTo>
                    <a:pt x="14" y="9"/>
                  </a:moveTo>
                  <a:lnTo>
                    <a:pt x="13" y="10"/>
                  </a:lnTo>
                  <a:lnTo>
                    <a:pt x="0" y="2"/>
                  </a:lnTo>
                  <a:lnTo>
                    <a:pt x="0" y="1"/>
                  </a:lnTo>
                  <a:lnTo>
                    <a:pt x="1" y="0"/>
                  </a:lnTo>
                  <a:lnTo>
                    <a:pt x="14" y="8"/>
                  </a:lnTo>
                  <a:lnTo>
                    <a:pt x="14" y="9"/>
                  </a:lnTo>
                  <a:close/>
                </a:path>
              </a:pathLst>
            </a:custGeom>
            <a:solidFill>
              <a:srgbClr val="24211D"/>
            </a:solidFill>
            <a:ln w="9525">
              <a:noFill/>
              <a:round/>
              <a:headEnd/>
              <a:tailEnd/>
            </a:ln>
          </p:spPr>
          <p:txBody>
            <a:bodyPr/>
            <a:lstStyle/>
            <a:p>
              <a:pPr>
                <a:defRPr/>
              </a:pPr>
              <a:endParaRPr lang="cs-CZ">
                <a:cs typeface="Arial" charset="0"/>
              </a:endParaRPr>
            </a:p>
          </p:txBody>
        </p:sp>
        <p:sp>
          <p:nvSpPr>
            <p:cNvPr id="16" name="Freeform 8081"/>
            <p:cNvSpPr>
              <a:spLocks/>
            </p:cNvSpPr>
            <p:nvPr userDrawn="1"/>
          </p:nvSpPr>
          <p:spPr bwMode="auto">
            <a:xfrm>
              <a:off x="107" y="4220"/>
              <a:ext cx="24" cy="19"/>
            </a:xfrm>
            <a:custGeom>
              <a:avLst/>
              <a:gdLst/>
              <a:ahLst/>
              <a:cxnLst>
                <a:cxn ang="0">
                  <a:pos x="13" y="10"/>
                </a:cxn>
                <a:cxn ang="0">
                  <a:pos x="13" y="11"/>
                </a:cxn>
                <a:cxn ang="0">
                  <a:pos x="0" y="1"/>
                </a:cxn>
                <a:cxn ang="0">
                  <a:pos x="1" y="0"/>
                </a:cxn>
                <a:cxn ang="0">
                  <a:pos x="2" y="0"/>
                </a:cxn>
                <a:cxn ang="0">
                  <a:pos x="14" y="9"/>
                </a:cxn>
                <a:cxn ang="0">
                  <a:pos x="13" y="10"/>
                </a:cxn>
              </a:cxnLst>
              <a:rect l="0" t="0" r="r" b="b"/>
              <a:pathLst>
                <a:path w="14" h="11">
                  <a:moveTo>
                    <a:pt x="13" y="10"/>
                  </a:moveTo>
                  <a:lnTo>
                    <a:pt x="13" y="11"/>
                  </a:lnTo>
                  <a:lnTo>
                    <a:pt x="0" y="1"/>
                  </a:lnTo>
                  <a:lnTo>
                    <a:pt x="1" y="0"/>
                  </a:lnTo>
                  <a:lnTo>
                    <a:pt x="2" y="0"/>
                  </a:lnTo>
                  <a:lnTo>
                    <a:pt x="14" y="9"/>
                  </a:lnTo>
                  <a:lnTo>
                    <a:pt x="13" y="10"/>
                  </a:lnTo>
                  <a:close/>
                </a:path>
              </a:pathLst>
            </a:custGeom>
            <a:solidFill>
              <a:srgbClr val="24211D"/>
            </a:solidFill>
            <a:ln w="9525">
              <a:noFill/>
              <a:round/>
              <a:headEnd/>
              <a:tailEnd/>
            </a:ln>
          </p:spPr>
          <p:txBody>
            <a:bodyPr/>
            <a:lstStyle/>
            <a:p>
              <a:pPr>
                <a:defRPr/>
              </a:pPr>
              <a:endParaRPr lang="cs-CZ">
                <a:cs typeface="Arial" charset="0"/>
              </a:endParaRPr>
            </a:p>
          </p:txBody>
        </p:sp>
        <p:sp>
          <p:nvSpPr>
            <p:cNvPr id="17" name="Freeform 8082"/>
            <p:cNvSpPr>
              <a:spLocks/>
            </p:cNvSpPr>
            <p:nvPr userDrawn="1"/>
          </p:nvSpPr>
          <p:spPr bwMode="auto">
            <a:xfrm>
              <a:off x="88" y="4201"/>
              <a:ext cx="22" cy="20"/>
            </a:xfrm>
            <a:custGeom>
              <a:avLst/>
              <a:gdLst/>
              <a:ahLst/>
              <a:cxnLst>
                <a:cxn ang="0">
                  <a:pos x="12" y="11"/>
                </a:cxn>
                <a:cxn ang="0">
                  <a:pos x="11" y="12"/>
                </a:cxn>
                <a:cxn ang="0">
                  <a:pos x="0" y="1"/>
                </a:cxn>
                <a:cxn ang="0">
                  <a:pos x="1" y="1"/>
                </a:cxn>
                <a:cxn ang="0">
                  <a:pos x="2" y="0"/>
                </a:cxn>
                <a:cxn ang="0">
                  <a:pos x="13" y="11"/>
                </a:cxn>
                <a:cxn ang="0">
                  <a:pos x="12" y="11"/>
                </a:cxn>
              </a:cxnLst>
              <a:rect l="0" t="0" r="r" b="b"/>
              <a:pathLst>
                <a:path w="13" h="12">
                  <a:moveTo>
                    <a:pt x="12" y="11"/>
                  </a:moveTo>
                  <a:lnTo>
                    <a:pt x="11" y="12"/>
                  </a:lnTo>
                  <a:lnTo>
                    <a:pt x="0" y="1"/>
                  </a:lnTo>
                  <a:lnTo>
                    <a:pt x="1" y="1"/>
                  </a:lnTo>
                  <a:lnTo>
                    <a:pt x="2" y="0"/>
                  </a:lnTo>
                  <a:lnTo>
                    <a:pt x="13" y="11"/>
                  </a:lnTo>
                  <a:lnTo>
                    <a:pt x="12" y="11"/>
                  </a:lnTo>
                  <a:close/>
                </a:path>
              </a:pathLst>
            </a:custGeom>
            <a:solidFill>
              <a:srgbClr val="24211D"/>
            </a:solidFill>
            <a:ln w="9525">
              <a:noFill/>
              <a:round/>
              <a:headEnd/>
              <a:tailEnd/>
            </a:ln>
          </p:spPr>
          <p:txBody>
            <a:bodyPr/>
            <a:lstStyle/>
            <a:p>
              <a:pPr>
                <a:defRPr/>
              </a:pPr>
              <a:endParaRPr lang="cs-CZ">
                <a:cs typeface="Arial" charset="0"/>
              </a:endParaRPr>
            </a:p>
          </p:txBody>
        </p:sp>
        <p:sp>
          <p:nvSpPr>
            <p:cNvPr id="18" name="Freeform 8083"/>
            <p:cNvSpPr>
              <a:spLocks/>
            </p:cNvSpPr>
            <p:nvPr userDrawn="1"/>
          </p:nvSpPr>
          <p:spPr bwMode="auto">
            <a:xfrm>
              <a:off x="72" y="4180"/>
              <a:ext cx="19" cy="22"/>
            </a:xfrm>
            <a:custGeom>
              <a:avLst/>
              <a:gdLst/>
              <a:ahLst/>
              <a:cxnLst>
                <a:cxn ang="0">
                  <a:pos x="10" y="13"/>
                </a:cxn>
                <a:cxn ang="0">
                  <a:pos x="9" y="13"/>
                </a:cxn>
                <a:cxn ang="0">
                  <a:pos x="0" y="1"/>
                </a:cxn>
                <a:cxn ang="0">
                  <a:pos x="1" y="0"/>
                </a:cxn>
                <a:cxn ang="0">
                  <a:pos x="2" y="0"/>
                </a:cxn>
                <a:cxn ang="0">
                  <a:pos x="11" y="12"/>
                </a:cxn>
                <a:cxn ang="0">
                  <a:pos x="10" y="13"/>
                </a:cxn>
              </a:cxnLst>
              <a:rect l="0" t="0" r="r" b="b"/>
              <a:pathLst>
                <a:path w="11" h="13">
                  <a:moveTo>
                    <a:pt x="10" y="13"/>
                  </a:moveTo>
                  <a:lnTo>
                    <a:pt x="9" y="13"/>
                  </a:lnTo>
                  <a:lnTo>
                    <a:pt x="0" y="1"/>
                  </a:lnTo>
                  <a:lnTo>
                    <a:pt x="1" y="0"/>
                  </a:lnTo>
                  <a:lnTo>
                    <a:pt x="2" y="0"/>
                  </a:lnTo>
                  <a:lnTo>
                    <a:pt x="11" y="12"/>
                  </a:lnTo>
                  <a:lnTo>
                    <a:pt x="10"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19" name="Freeform 8084"/>
            <p:cNvSpPr>
              <a:spLocks/>
            </p:cNvSpPr>
            <p:nvPr userDrawn="1"/>
          </p:nvSpPr>
          <p:spPr bwMode="auto">
            <a:xfrm>
              <a:off x="58" y="4157"/>
              <a:ext cx="18" cy="24"/>
            </a:xfrm>
            <a:custGeom>
              <a:avLst/>
              <a:gdLst/>
              <a:ahLst/>
              <a:cxnLst>
                <a:cxn ang="0">
                  <a:pos x="9" y="13"/>
                </a:cxn>
                <a:cxn ang="0">
                  <a:pos x="8" y="14"/>
                </a:cxn>
                <a:cxn ang="0">
                  <a:pos x="0" y="1"/>
                </a:cxn>
                <a:cxn ang="0">
                  <a:pos x="1" y="0"/>
                </a:cxn>
                <a:cxn ang="0">
                  <a:pos x="2" y="0"/>
                </a:cxn>
                <a:cxn ang="0">
                  <a:pos x="10" y="13"/>
                </a:cxn>
                <a:cxn ang="0">
                  <a:pos x="9" y="13"/>
                </a:cxn>
              </a:cxnLst>
              <a:rect l="0" t="0" r="r" b="b"/>
              <a:pathLst>
                <a:path w="10" h="14">
                  <a:moveTo>
                    <a:pt x="9" y="13"/>
                  </a:moveTo>
                  <a:lnTo>
                    <a:pt x="8" y="14"/>
                  </a:lnTo>
                  <a:lnTo>
                    <a:pt x="0" y="1"/>
                  </a:lnTo>
                  <a:lnTo>
                    <a:pt x="1" y="0"/>
                  </a:lnTo>
                  <a:lnTo>
                    <a:pt x="2" y="0"/>
                  </a:lnTo>
                  <a:lnTo>
                    <a:pt x="10" y="13"/>
                  </a:lnTo>
                  <a:lnTo>
                    <a:pt x="9"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20" name="Freeform 8085"/>
            <p:cNvSpPr>
              <a:spLocks/>
            </p:cNvSpPr>
            <p:nvPr userDrawn="1"/>
          </p:nvSpPr>
          <p:spPr bwMode="auto">
            <a:xfrm>
              <a:off x="46" y="4133"/>
              <a:ext cx="16" cy="26"/>
            </a:xfrm>
            <a:custGeom>
              <a:avLst/>
              <a:gdLst/>
              <a:ahLst/>
              <a:cxnLst>
                <a:cxn ang="0">
                  <a:pos x="8" y="14"/>
                </a:cxn>
                <a:cxn ang="0">
                  <a:pos x="7" y="15"/>
                </a:cxn>
                <a:cxn ang="0">
                  <a:pos x="0" y="0"/>
                </a:cxn>
                <a:cxn ang="0">
                  <a:pos x="1" y="0"/>
                </a:cxn>
                <a:cxn ang="0">
                  <a:pos x="2" y="0"/>
                </a:cxn>
                <a:cxn ang="0">
                  <a:pos x="9" y="14"/>
                </a:cxn>
                <a:cxn ang="0">
                  <a:pos x="8" y="14"/>
                </a:cxn>
              </a:cxnLst>
              <a:rect l="0" t="0" r="r" b="b"/>
              <a:pathLst>
                <a:path w="9" h="15">
                  <a:moveTo>
                    <a:pt x="8" y="14"/>
                  </a:moveTo>
                  <a:lnTo>
                    <a:pt x="7" y="15"/>
                  </a:lnTo>
                  <a:lnTo>
                    <a:pt x="0" y="0"/>
                  </a:lnTo>
                  <a:lnTo>
                    <a:pt x="1" y="0"/>
                  </a:lnTo>
                  <a:lnTo>
                    <a:pt x="2" y="0"/>
                  </a:lnTo>
                  <a:lnTo>
                    <a:pt x="9" y="14"/>
                  </a:lnTo>
                  <a:lnTo>
                    <a:pt x="8" y="14"/>
                  </a:lnTo>
                  <a:close/>
                </a:path>
              </a:pathLst>
            </a:custGeom>
            <a:solidFill>
              <a:srgbClr val="24211D"/>
            </a:solidFill>
            <a:ln w="9525">
              <a:noFill/>
              <a:round/>
              <a:headEnd/>
              <a:tailEnd/>
            </a:ln>
          </p:spPr>
          <p:txBody>
            <a:bodyPr/>
            <a:lstStyle/>
            <a:p>
              <a:pPr>
                <a:defRPr/>
              </a:pPr>
              <a:endParaRPr lang="cs-CZ">
                <a:cs typeface="Arial" charset="0"/>
              </a:endParaRPr>
            </a:p>
          </p:txBody>
        </p:sp>
        <p:sp>
          <p:nvSpPr>
            <p:cNvPr id="21" name="Freeform 8086"/>
            <p:cNvSpPr>
              <a:spLocks/>
            </p:cNvSpPr>
            <p:nvPr userDrawn="1"/>
          </p:nvSpPr>
          <p:spPr bwMode="auto">
            <a:xfrm>
              <a:off x="38" y="4107"/>
              <a:ext cx="12" cy="26"/>
            </a:xfrm>
            <a:custGeom>
              <a:avLst/>
              <a:gdLst/>
              <a:ahLst/>
              <a:cxnLst>
                <a:cxn ang="0">
                  <a:pos x="6" y="15"/>
                </a:cxn>
                <a:cxn ang="0">
                  <a:pos x="5" y="15"/>
                </a:cxn>
                <a:cxn ang="0">
                  <a:pos x="0" y="0"/>
                </a:cxn>
                <a:cxn ang="0">
                  <a:pos x="1" y="0"/>
                </a:cxn>
                <a:cxn ang="0">
                  <a:pos x="3" y="0"/>
                </a:cxn>
                <a:cxn ang="0">
                  <a:pos x="7" y="15"/>
                </a:cxn>
                <a:cxn ang="0">
                  <a:pos x="6" y="15"/>
                </a:cxn>
              </a:cxnLst>
              <a:rect l="0" t="0" r="r" b="b"/>
              <a:pathLst>
                <a:path w="7" h="15">
                  <a:moveTo>
                    <a:pt x="6" y="15"/>
                  </a:moveTo>
                  <a:lnTo>
                    <a:pt x="5" y="15"/>
                  </a:lnTo>
                  <a:lnTo>
                    <a:pt x="0" y="0"/>
                  </a:lnTo>
                  <a:lnTo>
                    <a:pt x="1" y="0"/>
                  </a:lnTo>
                  <a:lnTo>
                    <a:pt x="3" y="0"/>
                  </a:lnTo>
                  <a:lnTo>
                    <a:pt x="7" y="15"/>
                  </a:lnTo>
                  <a:lnTo>
                    <a:pt x="6"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22" name="Freeform 8087"/>
            <p:cNvSpPr>
              <a:spLocks/>
            </p:cNvSpPr>
            <p:nvPr userDrawn="1"/>
          </p:nvSpPr>
          <p:spPr bwMode="auto">
            <a:xfrm>
              <a:off x="32" y="4079"/>
              <a:ext cx="11" cy="28"/>
            </a:xfrm>
            <a:custGeom>
              <a:avLst/>
              <a:gdLst/>
              <a:ahLst/>
              <a:cxnLst>
                <a:cxn ang="0">
                  <a:pos x="4" y="16"/>
                </a:cxn>
                <a:cxn ang="0">
                  <a:pos x="3" y="16"/>
                </a:cxn>
                <a:cxn ang="0">
                  <a:pos x="0" y="0"/>
                </a:cxn>
                <a:cxn ang="0">
                  <a:pos x="1" y="0"/>
                </a:cxn>
                <a:cxn ang="0">
                  <a:pos x="3" y="0"/>
                </a:cxn>
                <a:cxn ang="0">
                  <a:pos x="6" y="16"/>
                </a:cxn>
                <a:cxn ang="0">
                  <a:pos x="4" y="16"/>
                </a:cxn>
              </a:cxnLst>
              <a:rect l="0" t="0" r="r" b="b"/>
              <a:pathLst>
                <a:path w="6" h="16">
                  <a:moveTo>
                    <a:pt x="4" y="16"/>
                  </a:moveTo>
                  <a:lnTo>
                    <a:pt x="3" y="16"/>
                  </a:lnTo>
                  <a:lnTo>
                    <a:pt x="0" y="0"/>
                  </a:lnTo>
                  <a:lnTo>
                    <a:pt x="1" y="0"/>
                  </a:lnTo>
                  <a:lnTo>
                    <a:pt x="3" y="0"/>
                  </a:lnTo>
                  <a:lnTo>
                    <a:pt x="6" y="16"/>
                  </a:lnTo>
                  <a:lnTo>
                    <a:pt x="4"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23" name="Freeform 8088"/>
            <p:cNvSpPr>
              <a:spLocks/>
            </p:cNvSpPr>
            <p:nvPr userDrawn="1"/>
          </p:nvSpPr>
          <p:spPr bwMode="auto">
            <a:xfrm>
              <a:off x="31" y="4051"/>
              <a:ext cx="7" cy="28"/>
            </a:xfrm>
            <a:custGeom>
              <a:avLst/>
              <a:gdLst/>
              <a:ahLst/>
              <a:cxnLst>
                <a:cxn ang="0">
                  <a:pos x="2" y="16"/>
                </a:cxn>
                <a:cxn ang="0">
                  <a:pos x="1" y="16"/>
                </a:cxn>
                <a:cxn ang="0">
                  <a:pos x="0" y="0"/>
                </a:cxn>
                <a:cxn ang="0">
                  <a:pos x="1" y="0"/>
                </a:cxn>
                <a:cxn ang="0">
                  <a:pos x="3" y="0"/>
                </a:cxn>
                <a:cxn ang="0">
                  <a:pos x="4" y="16"/>
                </a:cxn>
                <a:cxn ang="0">
                  <a:pos x="2" y="16"/>
                </a:cxn>
              </a:cxnLst>
              <a:rect l="0" t="0" r="r" b="b"/>
              <a:pathLst>
                <a:path w="4" h="16">
                  <a:moveTo>
                    <a:pt x="2" y="16"/>
                  </a:moveTo>
                  <a:lnTo>
                    <a:pt x="1" y="16"/>
                  </a:lnTo>
                  <a:lnTo>
                    <a:pt x="0" y="0"/>
                  </a:lnTo>
                  <a:lnTo>
                    <a:pt x="1" y="0"/>
                  </a:lnTo>
                  <a:lnTo>
                    <a:pt x="3" y="0"/>
                  </a:lnTo>
                  <a:lnTo>
                    <a:pt x="4" y="16"/>
                  </a:lnTo>
                  <a:lnTo>
                    <a:pt x="2"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24" name="Freeform 8089"/>
            <p:cNvSpPr>
              <a:spLocks/>
            </p:cNvSpPr>
            <p:nvPr userDrawn="1"/>
          </p:nvSpPr>
          <p:spPr bwMode="auto">
            <a:xfrm>
              <a:off x="31" y="4022"/>
              <a:ext cx="7" cy="29"/>
            </a:xfrm>
            <a:custGeom>
              <a:avLst/>
              <a:gdLst/>
              <a:ahLst/>
              <a:cxnLst>
                <a:cxn ang="0">
                  <a:pos x="1" y="17"/>
                </a:cxn>
                <a:cxn ang="0">
                  <a:pos x="0" y="17"/>
                </a:cxn>
                <a:cxn ang="0">
                  <a:pos x="1" y="0"/>
                </a:cxn>
                <a:cxn ang="0">
                  <a:pos x="2" y="0"/>
                </a:cxn>
                <a:cxn ang="0">
                  <a:pos x="4" y="1"/>
                </a:cxn>
                <a:cxn ang="0">
                  <a:pos x="3" y="17"/>
                </a:cxn>
                <a:cxn ang="0">
                  <a:pos x="1" y="17"/>
                </a:cxn>
              </a:cxnLst>
              <a:rect l="0" t="0" r="r" b="b"/>
              <a:pathLst>
                <a:path w="4" h="17">
                  <a:moveTo>
                    <a:pt x="1" y="17"/>
                  </a:moveTo>
                  <a:lnTo>
                    <a:pt x="0" y="17"/>
                  </a:lnTo>
                  <a:lnTo>
                    <a:pt x="1" y="0"/>
                  </a:lnTo>
                  <a:lnTo>
                    <a:pt x="2" y="0"/>
                  </a:lnTo>
                  <a:lnTo>
                    <a:pt x="4" y="1"/>
                  </a:lnTo>
                  <a:lnTo>
                    <a:pt x="3" y="17"/>
                  </a:lnTo>
                  <a:lnTo>
                    <a:pt x="1" y="17"/>
                  </a:lnTo>
                  <a:close/>
                </a:path>
              </a:pathLst>
            </a:custGeom>
            <a:solidFill>
              <a:srgbClr val="24211D"/>
            </a:solidFill>
            <a:ln w="9525">
              <a:noFill/>
              <a:round/>
              <a:headEnd/>
              <a:tailEnd/>
            </a:ln>
          </p:spPr>
          <p:txBody>
            <a:bodyPr/>
            <a:lstStyle/>
            <a:p>
              <a:pPr>
                <a:defRPr/>
              </a:pPr>
              <a:endParaRPr lang="cs-CZ">
                <a:cs typeface="Arial" charset="0"/>
              </a:endParaRPr>
            </a:p>
          </p:txBody>
        </p:sp>
        <p:sp>
          <p:nvSpPr>
            <p:cNvPr id="25" name="Freeform 8090"/>
            <p:cNvSpPr>
              <a:spLocks/>
            </p:cNvSpPr>
            <p:nvPr userDrawn="1"/>
          </p:nvSpPr>
          <p:spPr bwMode="auto">
            <a:xfrm>
              <a:off x="32" y="3994"/>
              <a:ext cx="9" cy="30"/>
            </a:xfrm>
            <a:custGeom>
              <a:avLst/>
              <a:gdLst/>
              <a:ahLst/>
              <a:cxnLst>
                <a:cxn ang="0">
                  <a:pos x="1" y="16"/>
                </a:cxn>
                <a:cxn ang="0">
                  <a:pos x="0" y="16"/>
                </a:cxn>
                <a:cxn ang="0">
                  <a:pos x="3" y="0"/>
                </a:cxn>
                <a:cxn ang="0">
                  <a:pos x="4" y="1"/>
                </a:cxn>
                <a:cxn ang="0">
                  <a:pos x="5" y="1"/>
                </a:cxn>
                <a:cxn ang="0">
                  <a:pos x="3" y="17"/>
                </a:cxn>
                <a:cxn ang="0">
                  <a:pos x="1" y="16"/>
                </a:cxn>
              </a:cxnLst>
              <a:rect l="0" t="0" r="r" b="b"/>
              <a:pathLst>
                <a:path w="5" h="17">
                  <a:moveTo>
                    <a:pt x="1" y="16"/>
                  </a:moveTo>
                  <a:lnTo>
                    <a:pt x="0" y="16"/>
                  </a:lnTo>
                  <a:lnTo>
                    <a:pt x="3" y="0"/>
                  </a:lnTo>
                  <a:lnTo>
                    <a:pt x="4" y="1"/>
                  </a:lnTo>
                  <a:lnTo>
                    <a:pt x="5" y="1"/>
                  </a:lnTo>
                  <a:lnTo>
                    <a:pt x="3" y="17"/>
                  </a:lnTo>
                  <a:lnTo>
                    <a:pt x="1"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26" name="Freeform 8091"/>
            <p:cNvSpPr>
              <a:spLocks/>
            </p:cNvSpPr>
            <p:nvPr userDrawn="1"/>
          </p:nvSpPr>
          <p:spPr bwMode="auto">
            <a:xfrm>
              <a:off x="38" y="3968"/>
              <a:ext cx="12" cy="28"/>
            </a:xfrm>
            <a:custGeom>
              <a:avLst/>
              <a:gdLst/>
              <a:ahLst/>
              <a:cxnLst>
                <a:cxn ang="0">
                  <a:pos x="1" y="16"/>
                </a:cxn>
                <a:cxn ang="0">
                  <a:pos x="0" y="15"/>
                </a:cxn>
                <a:cxn ang="0">
                  <a:pos x="5" y="0"/>
                </a:cxn>
                <a:cxn ang="0">
                  <a:pos x="6" y="1"/>
                </a:cxn>
                <a:cxn ang="0">
                  <a:pos x="7" y="1"/>
                </a:cxn>
                <a:cxn ang="0">
                  <a:pos x="2" y="16"/>
                </a:cxn>
                <a:cxn ang="0">
                  <a:pos x="1" y="16"/>
                </a:cxn>
              </a:cxnLst>
              <a:rect l="0" t="0" r="r" b="b"/>
              <a:pathLst>
                <a:path w="7" h="16">
                  <a:moveTo>
                    <a:pt x="1" y="16"/>
                  </a:moveTo>
                  <a:lnTo>
                    <a:pt x="0" y="15"/>
                  </a:lnTo>
                  <a:lnTo>
                    <a:pt x="5" y="0"/>
                  </a:lnTo>
                  <a:lnTo>
                    <a:pt x="6" y="1"/>
                  </a:lnTo>
                  <a:lnTo>
                    <a:pt x="7" y="1"/>
                  </a:lnTo>
                  <a:lnTo>
                    <a:pt x="2" y="16"/>
                  </a:lnTo>
                  <a:lnTo>
                    <a:pt x="1"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27" name="Freeform 8092"/>
            <p:cNvSpPr>
              <a:spLocks/>
            </p:cNvSpPr>
            <p:nvPr userDrawn="1"/>
          </p:nvSpPr>
          <p:spPr bwMode="auto">
            <a:xfrm>
              <a:off x="46" y="3944"/>
              <a:ext cx="16" cy="26"/>
            </a:xfrm>
            <a:custGeom>
              <a:avLst/>
              <a:gdLst/>
              <a:ahLst/>
              <a:cxnLst>
                <a:cxn ang="0">
                  <a:pos x="1" y="15"/>
                </a:cxn>
                <a:cxn ang="0">
                  <a:pos x="0" y="14"/>
                </a:cxn>
                <a:cxn ang="0">
                  <a:pos x="7" y="0"/>
                </a:cxn>
                <a:cxn ang="0">
                  <a:pos x="8" y="1"/>
                </a:cxn>
                <a:cxn ang="0">
                  <a:pos x="9" y="1"/>
                </a:cxn>
                <a:cxn ang="0">
                  <a:pos x="2" y="15"/>
                </a:cxn>
                <a:cxn ang="0">
                  <a:pos x="1" y="15"/>
                </a:cxn>
              </a:cxnLst>
              <a:rect l="0" t="0" r="r" b="b"/>
              <a:pathLst>
                <a:path w="9" h="15">
                  <a:moveTo>
                    <a:pt x="1" y="15"/>
                  </a:moveTo>
                  <a:lnTo>
                    <a:pt x="0" y="14"/>
                  </a:lnTo>
                  <a:lnTo>
                    <a:pt x="7" y="0"/>
                  </a:lnTo>
                  <a:lnTo>
                    <a:pt x="8" y="1"/>
                  </a:lnTo>
                  <a:lnTo>
                    <a:pt x="9" y="1"/>
                  </a:lnTo>
                  <a:lnTo>
                    <a:pt x="2" y="15"/>
                  </a:lnTo>
                  <a:lnTo>
                    <a:pt x="1"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28" name="Freeform 8093"/>
            <p:cNvSpPr>
              <a:spLocks/>
            </p:cNvSpPr>
            <p:nvPr userDrawn="1"/>
          </p:nvSpPr>
          <p:spPr bwMode="auto">
            <a:xfrm>
              <a:off x="58" y="3921"/>
              <a:ext cx="18" cy="25"/>
            </a:xfrm>
            <a:custGeom>
              <a:avLst/>
              <a:gdLst/>
              <a:ahLst/>
              <a:cxnLst>
                <a:cxn ang="0">
                  <a:pos x="1" y="14"/>
                </a:cxn>
                <a:cxn ang="0">
                  <a:pos x="0" y="13"/>
                </a:cxn>
                <a:cxn ang="0">
                  <a:pos x="8" y="0"/>
                </a:cxn>
                <a:cxn ang="0">
                  <a:pos x="9" y="0"/>
                </a:cxn>
                <a:cxn ang="0">
                  <a:pos x="10" y="1"/>
                </a:cxn>
                <a:cxn ang="0">
                  <a:pos x="2" y="14"/>
                </a:cxn>
                <a:cxn ang="0">
                  <a:pos x="1" y="14"/>
                </a:cxn>
              </a:cxnLst>
              <a:rect l="0" t="0" r="r" b="b"/>
              <a:pathLst>
                <a:path w="10" h="14">
                  <a:moveTo>
                    <a:pt x="1" y="14"/>
                  </a:moveTo>
                  <a:lnTo>
                    <a:pt x="0" y="13"/>
                  </a:lnTo>
                  <a:lnTo>
                    <a:pt x="8" y="0"/>
                  </a:lnTo>
                  <a:lnTo>
                    <a:pt x="9" y="0"/>
                  </a:lnTo>
                  <a:lnTo>
                    <a:pt x="10" y="1"/>
                  </a:lnTo>
                  <a:lnTo>
                    <a:pt x="2" y="14"/>
                  </a:lnTo>
                  <a:lnTo>
                    <a:pt x="1" y="14"/>
                  </a:lnTo>
                  <a:close/>
                </a:path>
              </a:pathLst>
            </a:custGeom>
            <a:solidFill>
              <a:srgbClr val="24211D"/>
            </a:solidFill>
            <a:ln w="9525">
              <a:noFill/>
              <a:round/>
              <a:headEnd/>
              <a:tailEnd/>
            </a:ln>
          </p:spPr>
          <p:txBody>
            <a:bodyPr/>
            <a:lstStyle/>
            <a:p>
              <a:pPr>
                <a:defRPr/>
              </a:pPr>
              <a:endParaRPr lang="cs-CZ">
                <a:cs typeface="Arial" charset="0"/>
              </a:endParaRPr>
            </a:p>
          </p:txBody>
        </p:sp>
        <p:sp>
          <p:nvSpPr>
            <p:cNvPr id="29" name="Freeform 8094"/>
            <p:cNvSpPr>
              <a:spLocks/>
            </p:cNvSpPr>
            <p:nvPr userDrawn="1"/>
          </p:nvSpPr>
          <p:spPr bwMode="auto">
            <a:xfrm>
              <a:off x="72" y="3899"/>
              <a:ext cx="19" cy="24"/>
            </a:xfrm>
            <a:custGeom>
              <a:avLst/>
              <a:gdLst/>
              <a:ahLst/>
              <a:cxnLst>
                <a:cxn ang="0">
                  <a:pos x="1" y="13"/>
                </a:cxn>
                <a:cxn ang="0">
                  <a:pos x="0" y="13"/>
                </a:cxn>
                <a:cxn ang="0">
                  <a:pos x="9" y="0"/>
                </a:cxn>
                <a:cxn ang="0">
                  <a:pos x="10" y="1"/>
                </a:cxn>
                <a:cxn ang="0">
                  <a:pos x="11" y="2"/>
                </a:cxn>
                <a:cxn ang="0">
                  <a:pos x="2" y="14"/>
                </a:cxn>
                <a:cxn ang="0">
                  <a:pos x="1" y="13"/>
                </a:cxn>
              </a:cxnLst>
              <a:rect l="0" t="0" r="r" b="b"/>
              <a:pathLst>
                <a:path w="11" h="14">
                  <a:moveTo>
                    <a:pt x="1" y="13"/>
                  </a:moveTo>
                  <a:lnTo>
                    <a:pt x="0" y="13"/>
                  </a:lnTo>
                  <a:lnTo>
                    <a:pt x="9" y="0"/>
                  </a:lnTo>
                  <a:lnTo>
                    <a:pt x="10" y="1"/>
                  </a:lnTo>
                  <a:lnTo>
                    <a:pt x="11" y="2"/>
                  </a:lnTo>
                  <a:lnTo>
                    <a:pt x="2" y="14"/>
                  </a:lnTo>
                  <a:lnTo>
                    <a:pt x="1"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30" name="Freeform 8095"/>
            <p:cNvSpPr>
              <a:spLocks/>
            </p:cNvSpPr>
            <p:nvPr userDrawn="1"/>
          </p:nvSpPr>
          <p:spPr bwMode="auto">
            <a:xfrm>
              <a:off x="88" y="3880"/>
              <a:ext cx="22" cy="22"/>
            </a:xfrm>
            <a:custGeom>
              <a:avLst/>
              <a:gdLst/>
              <a:ahLst/>
              <a:cxnLst>
                <a:cxn ang="0">
                  <a:pos x="1" y="12"/>
                </a:cxn>
                <a:cxn ang="0">
                  <a:pos x="0" y="11"/>
                </a:cxn>
                <a:cxn ang="0">
                  <a:pos x="12" y="0"/>
                </a:cxn>
                <a:cxn ang="0">
                  <a:pos x="12" y="1"/>
                </a:cxn>
                <a:cxn ang="0">
                  <a:pos x="13" y="2"/>
                </a:cxn>
                <a:cxn ang="0">
                  <a:pos x="2" y="13"/>
                </a:cxn>
                <a:cxn ang="0">
                  <a:pos x="1" y="12"/>
                </a:cxn>
              </a:cxnLst>
              <a:rect l="0" t="0" r="r" b="b"/>
              <a:pathLst>
                <a:path w="13" h="13">
                  <a:moveTo>
                    <a:pt x="1" y="12"/>
                  </a:moveTo>
                  <a:lnTo>
                    <a:pt x="0" y="11"/>
                  </a:lnTo>
                  <a:lnTo>
                    <a:pt x="12" y="0"/>
                  </a:lnTo>
                  <a:lnTo>
                    <a:pt x="12" y="1"/>
                  </a:lnTo>
                  <a:lnTo>
                    <a:pt x="13" y="2"/>
                  </a:lnTo>
                  <a:lnTo>
                    <a:pt x="2" y="13"/>
                  </a:lnTo>
                  <a:lnTo>
                    <a:pt x="1" y="12"/>
                  </a:lnTo>
                  <a:close/>
                </a:path>
              </a:pathLst>
            </a:custGeom>
            <a:solidFill>
              <a:srgbClr val="24211D"/>
            </a:solidFill>
            <a:ln w="9525">
              <a:noFill/>
              <a:round/>
              <a:headEnd/>
              <a:tailEnd/>
            </a:ln>
          </p:spPr>
          <p:txBody>
            <a:bodyPr/>
            <a:lstStyle/>
            <a:p>
              <a:pPr>
                <a:defRPr/>
              </a:pPr>
              <a:endParaRPr lang="cs-CZ">
                <a:cs typeface="Arial" charset="0"/>
              </a:endParaRPr>
            </a:p>
          </p:txBody>
        </p:sp>
        <p:sp>
          <p:nvSpPr>
            <p:cNvPr id="31" name="Freeform 8096"/>
            <p:cNvSpPr>
              <a:spLocks/>
            </p:cNvSpPr>
            <p:nvPr userDrawn="1"/>
          </p:nvSpPr>
          <p:spPr bwMode="auto">
            <a:xfrm>
              <a:off x="109" y="3864"/>
              <a:ext cx="22" cy="19"/>
            </a:xfrm>
            <a:custGeom>
              <a:avLst/>
              <a:gdLst/>
              <a:ahLst/>
              <a:cxnLst>
                <a:cxn ang="0">
                  <a:pos x="0" y="10"/>
                </a:cxn>
                <a:cxn ang="0">
                  <a:pos x="0" y="9"/>
                </a:cxn>
                <a:cxn ang="0">
                  <a:pos x="12" y="0"/>
                </a:cxn>
                <a:cxn ang="0">
                  <a:pos x="12" y="1"/>
                </a:cxn>
                <a:cxn ang="0">
                  <a:pos x="13" y="2"/>
                </a:cxn>
                <a:cxn ang="0">
                  <a:pos x="1" y="11"/>
                </a:cxn>
                <a:cxn ang="0">
                  <a:pos x="0" y="10"/>
                </a:cxn>
              </a:cxnLst>
              <a:rect l="0" t="0" r="r" b="b"/>
              <a:pathLst>
                <a:path w="13" h="11">
                  <a:moveTo>
                    <a:pt x="0" y="10"/>
                  </a:moveTo>
                  <a:lnTo>
                    <a:pt x="0" y="9"/>
                  </a:lnTo>
                  <a:lnTo>
                    <a:pt x="12" y="0"/>
                  </a:lnTo>
                  <a:lnTo>
                    <a:pt x="12" y="1"/>
                  </a:lnTo>
                  <a:lnTo>
                    <a:pt x="13" y="2"/>
                  </a:lnTo>
                  <a:lnTo>
                    <a:pt x="1" y="11"/>
                  </a:lnTo>
                  <a:lnTo>
                    <a:pt x="0" y="10"/>
                  </a:lnTo>
                  <a:close/>
                </a:path>
              </a:pathLst>
            </a:custGeom>
            <a:solidFill>
              <a:srgbClr val="24211D"/>
            </a:solidFill>
            <a:ln w="9525">
              <a:noFill/>
              <a:round/>
              <a:headEnd/>
              <a:tailEnd/>
            </a:ln>
          </p:spPr>
          <p:txBody>
            <a:bodyPr/>
            <a:lstStyle/>
            <a:p>
              <a:pPr>
                <a:defRPr/>
              </a:pPr>
              <a:endParaRPr lang="cs-CZ">
                <a:cs typeface="Arial" charset="0"/>
              </a:endParaRPr>
            </a:p>
          </p:txBody>
        </p:sp>
        <p:sp>
          <p:nvSpPr>
            <p:cNvPr id="32" name="Freeform 8097"/>
            <p:cNvSpPr>
              <a:spLocks/>
            </p:cNvSpPr>
            <p:nvPr userDrawn="1"/>
          </p:nvSpPr>
          <p:spPr bwMode="auto">
            <a:xfrm>
              <a:off x="130" y="3850"/>
              <a:ext cx="24" cy="18"/>
            </a:xfrm>
            <a:custGeom>
              <a:avLst/>
              <a:gdLst/>
              <a:ahLst/>
              <a:cxnLst>
                <a:cxn ang="0">
                  <a:pos x="0" y="9"/>
                </a:cxn>
                <a:cxn ang="0">
                  <a:pos x="0" y="8"/>
                </a:cxn>
                <a:cxn ang="0">
                  <a:pos x="13" y="0"/>
                </a:cxn>
                <a:cxn ang="0">
                  <a:pos x="14" y="1"/>
                </a:cxn>
                <a:cxn ang="0">
                  <a:pos x="14" y="2"/>
                </a:cxn>
                <a:cxn ang="0">
                  <a:pos x="1" y="10"/>
                </a:cxn>
                <a:cxn ang="0">
                  <a:pos x="0" y="9"/>
                </a:cxn>
              </a:cxnLst>
              <a:rect l="0" t="0" r="r" b="b"/>
              <a:pathLst>
                <a:path w="14" h="10">
                  <a:moveTo>
                    <a:pt x="0" y="9"/>
                  </a:moveTo>
                  <a:lnTo>
                    <a:pt x="0" y="8"/>
                  </a:lnTo>
                  <a:lnTo>
                    <a:pt x="13" y="0"/>
                  </a:lnTo>
                  <a:lnTo>
                    <a:pt x="14" y="1"/>
                  </a:lnTo>
                  <a:lnTo>
                    <a:pt x="14" y="2"/>
                  </a:lnTo>
                  <a:lnTo>
                    <a:pt x="1" y="10"/>
                  </a:lnTo>
                  <a:lnTo>
                    <a:pt x="0" y="9"/>
                  </a:lnTo>
                  <a:close/>
                </a:path>
              </a:pathLst>
            </a:custGeom>
            <a:solidFill>
              <a:srgbClr val="24211D"/>
            </a:solidFill>
            <a:ln w="9525">
              <a:noFill/>
              <a:round/>
              <a:headEnd/>
              <a:tailEnd/>
            </a:ln>
          </p:spPr>
          <p:txBody>
            <a:bodyPr/>
            <a:lstStyle/>
            <a:p>
              <a:pPr>
                <a:defRPr/>
              </a:pPr>
              <a:endParaRPr lang="cs-CZ">
                <a:cs typeface="Arial" charset="0"/>
              </a:endParaRPr>
            </a:p>
          </p:txBody>
        </p:sp>
        <p:sp>
          <p:nvSpPr>
            <p:cNvPr id="33" name="Freeform 8098"/>
            <p:cNvSpPr>
              <a:spLocks/>
            </p:cNvSpPr>
            <p:nvPr userDrawn="1"/>
          </p:nvSpPr>
          <p:spPr bwMode="auto">
            <a:xfrm>
              <a:off x="152" y="3838"/>
              <a:ext cx="26" cy="16"/>
            </a:xfrm>
            <a:custGeom>
              <a:avLst/>
              <a:gdLst/>
              <a:ahLst/>
              <a:cxnLst>
                <a:cxn ang="0">
                  <a:pos x="1" y="8"/>
                </a:cxn>
                <a:cxn ang="0">
                  <a:pos x="0" y="7"/>
                </a:cxn>
                <a:cxn ang="0">
                  <a:pos x="14" y="0"/>
                </a:cxn>
                <a:cxn ang="0">
                  <a:pos x="15" y="1"/>
                </a:cxn>
                <a:cxn ang="0">
                  <a:pos x="15" y="2"/>
                </a:cxn>
                <a:cxn ang="0">
                  <a:pos x="1" y="9"/>
                </a:cxn>
                <a:cxn ang="0">
                  <a:pos x="1" y="8"/>
                </a:cxn>
              </a:cxnLst>
              <a:rect l="0" t="0" r="r" b="b"/>
              <a:pathLst>
                <a:path w="15" h="9">
                  <a:moveTo>
                    <a:pt x="1" y="8"/>
                  </a:moveTo>
                  <a:lnTo>
                    <a:pt x="0" y="7"/>
                  </a:lnTo>
                  <a:lnTo>
                    <a:pt x="14" y="0"/>
                  </a:lnTo>
                  <a:lnTo>
                    <a:pt x="15" y="1"/>
                  </a:lnTo>
                  <a:lnTo>
                    <a:pt x="15" y="2"/>
                  </a:lnTo>
                  <a:lnTo>
                    <a:pt x="1" y="9"/>
                  </a:lnTo>
                  <a:lnTo>
                    <a:pt x="1" y="8"/>
                  </a:lnTo>
                  <a:close/>
                </a:path>
              </a:pathLst>
            </a:custGeom>
            <a:solidFill>
              <a:srgbClr val="24211D"/>
            </a:solidFill>
            <a:ln w="9525">
              <a:noFill/>
              <a:round/>
              <a:headEnd/>
              <a:tailEnd/>
            </a:ln>
          </p:spPr>
          <p:txBody>
            <a:bodyPr/>
            <a:lstStyle/>
            <a:p>
              <a:pPr>
                <a:defRPr/>
              </a:pPr>
              <a:endParaRPr lang="cs-CZ">
                <a:cs typeface="Arial" charset="0"/>
              </a:endParaRPr>
            </a:p>
          </p:txBody>
        </p:sp>
        <p:sp>
          <p:nvSpPr>
            <p:cNvPr id="34" name="Freeform 8099"/>
            <p:cNvSpPr>
              <a:spLocks/>
            </p:cNvSpPr>
            <p:nvPr userDrawn="1"/>
          </p:nvSpPr>
          <p:spPr bwMode="auto">
            <a:xfrm>
              <a:off x="176" y="3830"/>
              <a:ext cx="28" cy="12"/>
            </a:xfrm>
            <a:custGeom>
              <a:avLst/>
              <a:gdLst/>
              <a:ahLst/>
              <a:cxnLst>
                <a:cxn ang="0">
                  <a:pos x="1" y="6"/>
                </a:cxn>
                <a:cxn ang="0">
                  <a:pos x="0" y="5"/>
                </a:cxn>
                <a:cxn ang="0">
                  <a:pos x="16" y="0"/>
                </a:cxn>
                <a:cxn ang="0">
                  <a:pos x="16" y="1"/>
                </a:cxn>
                <a:cxn ang="0">
                  <a:pos x="16" y="3"/>
                </a:cxn>
                <a:cxn ang="0">
                  <a:pos x="1" y="7"/>
                </a:cxn>
                <a:cxn ang="0">
                  <a:pos x="1" y="6"/>
                </a:cxn>
              </a:cxnLst>
              <a:rect l="0" t="0" r="r" b="b"/>
              <a:pathLst>
                <a:path w="16" h="7">
                  <a:moveTo>
                    <a:pt x="1" y="6"/>
                  </a:moveTo>
                  <a:lnTo>
                    <a:pt x="0" y="5"/>
                  </a:lnTo>
                  <a:lnTo>
                    <a:pt x="16" y="0"/>
                  </a:lnTo>
                  <a:lnTo>
                    <a:pt x="16" y="1"/>
                  </a:lnTo>
                  <a:lnTo>
                    <a:pt x="16" y="3"/>
                  </a:lnTo>
                  <a:lnTo>
                    <a:pt x="1" y="7"/>
                  </a:lnTo>
                  <a:lnTo>
                    <a:pt x="1" y="6"/>
                  </a:lnTo>
                  <a:close/>
                </a:path>
              </a:pathLst>
            </a:custGeom>
            <a:solidFill>
              <a:srgbClr val="24211D"/>
            </a:solidFill>
            <a:ln w="9525">
              <a:noFill/>
              <a:round/>
              <a:headEnd/>
              <a:tailEnd/>
            </a:ln>
          </p:spPr>
          <p:txBody>
            <a:bodyPr/>
            <a:lstStyle/>
            <a:p>
              <a:pPr>
                <a:defRPr/>
              </a:pPr>
              <a:endParaRPr lang="cs-CZ">
                <a:cs typeface="Arial" charset="0"/>
              </a:endParaRPr>
            </a:p>
          </p:txBody>
        </p:sp>
        <p:sp>
          <p:nvSpPr>
            <p:cNvPr id="35" name="Freeform 8100"/>
            <p:cNvSpPr>
              <a:spLocks/>
            </p:cNvSpPr>
            <p:nvPr userDrawn="1"/>
          </p:nvSpPr>
          <p:spPr bwMode="auto">
            <a:xfrm>
              <a:off x="204" y="3824"/>
              <a:ext cx="28" cy="11"/>
            </a:xfrm>
            <a:custGeom>
              <a:avLst/>
              <a:gdLst/>
              <a:ahLst/>
              <a:cxnLst>
                <a:cxn ang="0">
                  <a:pos x="0" y="4"/>
                </a:cxn>
                <a:cxn ang="0">
                  <a:pos x="0" y="3"/>
                </a:cxn>
                <a:cxn ang="0">
                  <a:pos x="16" y="0"/>
                </a:cxn>
                <a:cxn ang="0">
                  <a:pos x="16" y="1"/>
                </a:cxn>
                <a:cxn ang="0">
                  <a:pos x="16" y="3"/>
                </a:cxn>
                <a:cxn ang="0">
                  <a:pos x="0" y="6"/>
                </a:cxn>
                <a:cxn ang="0">
                  <a:pos x="0" y="4"/>
                </a:cxn>
              </a:cxnLst>
              <a:rect l="0" t="0" r="r" b="b"/>
              <a:pathLst>
                <a:path w="16" h="6">
                  <a:moveTo>
                    <a:pt x="0" y="4"/>
                  </a:moveTo>
                  <a:lnTo>
                    <a:pt x="0" y="3"/>
                  </a:lnTo>
                  <a:lnTo>
                    <a:pt x="16" y="0"/>
                  </a:lnTo>
                  <a:lnTo>
                    <a:pt x="16" y="1"/>
                  </a:lnTo>
                  <a:lnTo>
                    <a:pt x="16" y="3"/>
                  </a:lnTo>
                  <a:lnTo>
                    <a:pt x="0" y="6"/>
                  </a:lnTo>
                  <a:lnTo>
                    <a:pt x="0" y="4"/>
                  </a:lnTo>
                  <a:close/>
                </a:path>
              </a:pathLst>
            </a:custGeom>
            <a:solidFill>
              <a:srgbClr val="24211D"/>
            </a:solidFill>
            <a:ln w="9525">
              <a:noFill/>
              <a:round/>
              <a:headEnd/>
              <a:tailEnd/>
            </a:ln>
          </p:spPr>
          <p:txBody>
            <a:bodyPr/>
            <a:lstStyle/>
            <a:p>
              <a:pPr>
                <a:defRPr/>
              </a:pPr>
              <a:endParaRPr lang="cs-CZ">
                <a:cs typeface="Arial" charset="0"/>
              </a:endParaRPr>
            </a:p>
          </p:txBody>
        </p:sp>
        <p:sp>
          <p:nvSpPr>
            <p:cNvPr id="36" name="Freeform 8101"/>
            <p:cNvSpPr>
              <a:spLocks/>
            </p:cNvSpPr>
            <p:nvPr userDrawn="1"/>
          </p:nvSpPr>
          <p:spPr bwMode="auto">
            <a:xfrm>
              <a:off x="232" y="3823"/>
              <a:ext cx="28" cy="7"/>
            </a:xfrm>
            <a:custGeom>
              <a:avLst/>
              <a:gdLst/>
              <a:ahLst/>
              <a:cxnLst>
                <a:cxn ang="0">
                  <a:pos x="0" y="2"/>
                </a:cxn>
                <a:cxn ang="0">
                  <a:pos x="0" y="1"/>
                </a:cxn>
                <a:cxn ang="0">
                  <a:pos x="16" y="0"/>
                </a:cxn>
                <a:cxn ang="0">
                  <a:pos x="16" y="1"/>
                </a:cxn>
                <a:cxn ang="0">
                  <a:pos x="16" y="3"/>
                </a:cxn>
                <a:cxn ang="0">
                  <a:pos x="0" y="4"/>
                </a:cxn>
                <a:cxn ang="0">
                  <a:pos x="0" y="2"/>
                </a:cxn>
              </a:cxnLst>
              <a:rect l="0" t="0" r="r" b="b"/>
              <a:pathLst>
                <a:path w="16" h="4">
                  <a:moveTo>
                    <a:pt x="0" y="2"/>
                  </a:moveTo>
                  <a:lnTo>
                    <a:pt x="0" y="1"/>
                  </a:lnTo>
                  <a:lnTo>
                    <a:pt x="16" y="0"/>
                  </a:lnTo>
                  <a:lnTo>
                    <a:pt x="16" y="1"/>
                  </a:lnTo>
                  <a:lnTo>
                    <a:pt x="16" y="3"/>
                  </a:lnTo>
                  <a:lnTo>
                    <a:pt x="0" y="4"/>
                  </a:lnTo>
                  <a:lnTo>
                    <a:pt x="0" y="2"/>
                  </a:lnTo>
                  <a:close/>
                </a:path>
              </a:pathLst>
            </a:custGeom>
            <a:solidFill>
              <a:srgbClr val="24211D"/>
            </a:solidFill>
            <a:ln w="9525">
              <a:noFill/>
              <a:round/>
              <a:headEnd/>
              <a:tailEnd/>
            </a:ln>
          </p:spPr>
          <p:txBody>
            <a:bodyPr/>
            <a:lstStyle/>
            <a:p>
              <a:pPr>
                <a:defRPr/>
              </a:pPr>
              <a:endParaRPr lang="cs-CZ">
                <a:cs typeface="Arial" charset="0"/>
              </a:endParaRPr>
            </a:p>
          </p:txBody>
        </p:sp>
        <p:sp>
          <p:nvSpPr>
            <p:cNvPr id="37" name="Freeform 8102"/>
            <p:cNvSpPr>
              <a:spLocks/>
            </p:cNvSpPr>
            <p:nvPr userDrawn="1"/>
          </p:nvSpPr>
          <p:spPr bwMode="auto">
            <a:xfrm>
              <a:off x="260" y="3823"/>
              <a:ext cx="29" cy="7"/>
            </a:xfrm>
            <a:custGeom>
              <a:avLst/>
              <a:gdLst/>
              <a:ahLst/>
              <a:cxnLst>
                <a:cxn ang="0">
                  <a:pos x="0" y="1"/>
                </a:cxn>
                <a:cxn ang="0">
                  <a:pos x="0" y="0"/>
                </a:cxn>
                <a:cxn ang="0">
                  <a:pos x="17" y="1"/>
                </a:cxn>
                <a:cxn ang="0">
                  <a:pos x="16" y="2"/>
                </a:cxn>
                <a:cxn ang="0">
                  <a:pos x="16" y="4"/>
                </a:cxn>
                <a:cxn ang="0">
                  <a:pos x="0" y="3"/>
                </a:cxn>
                <a:cxn ang="0">
                  <a:pos x="0" y="1"/>
                </a:cxn>
              </a:cxnLst>
              <a:rect l="0" t="0" r="r" b="b"/>
              <a:pathLst>
                <a:path w="17" h="4">
                  <a:moveTo>
                    <a:pt x="0" y="1"/>
                  </a:moveTo>
                  <a:lnTo>
                    <a:pt x="0" y="0"/>
                  </a:lnTo>
                  <a:lnTo>
                    <a:pt x="17" y="1"/>
                  </a:lnTo>
                  <a:lnTo>
                    <a:pt x="16" y="2"/>
                  </a:lnTo>
                  <a:lnTo>
                    <a:pt x="16" y="4"/>
                  </a:lnTo>
                  <a:lnTo>
                    <a:pt x="0" y="3"/>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38" name="Freeform 8103"/>
            <p:cNvSpPr>
              <a:spLocks/>
            </p:cNvSpPr>
            <p:nvPr userDrawn="1"/>
          </p:nvSpPr>
          <p:spPr bwMode="auto">
            <a:xfrm>
              <a:off x="287" y="3824"/>
              <a:ext cx="30" cy="9"/>
            </a:xfrm>
            <a:custGeom>
              <a:avLst/>
              <a:gdLst/>
              <a:ahLst/>
              <a:cxnLst>
                <a:cxn ang="0">
                  <a:pos x="0" y="1"/>
                </a:cxn>
                <a:cxn ang="0">
                  <a:pos x="1" y="0"/>
                </a:cxn>
                <a:cxn ang="0">
                  <a:pos x="17" y="3"/>
                </a:cxn>
                <a:cxn ang="0">
                  <a:pos x="16" y="4"/>
                </a:cxn>
                <a:cxn ang="0">
                  <a:pos x="16" y="5"/>
                </a:cxn>
                <a:cxn ang="0">
                  <a:pos x="0" y="3"/>
                </a:cxn>
                <a:cxn ang="0">
                  <a:pos x="0" y="1"/>
                </a:cxn>
              </a:cxnLst>
              <a:rect l="0" t="0" r="r" b="b"/>
              <a:pathLst>
                <a:path w="17" h="5">
                  <a:moveTo>
                    <a:pt x="0" y="1"/>
                  </a:moveTo>
                  <a:lnTo>
                    <a:pt x="1" y="0"/>
                  </a:lnTo>
                  <a:lnTo>
                    <a:pt x="17" y="3"/>
                  </a:lnTo>
                  <a:lnTo>
                    <a:pt x="16" y="4"/>
                  </a:lnTo>
                  <a:lnTo>
                    <a:pt x="16" y="5"/>
                  </a:lnTo>
                  <a:lnTo>
                    <a:pt x="0" y="3"/>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39" name="Freeform 8104"/>
            <p:cNvSpPr>
              <a:spLocks/>
            </p:cNvSpPr>
            <p:nvPr userDrawn="1"/>
          </p:nvSpPr>
          <p:spPr bwMode="auto">
            <a:xfrm>
              <a:off x="315" y="3830"/>
              <a:ext cx="28" cy="12"/>
            </a:xfrm>
            <a:custGeom>
              <a:avLst/>
              <a:gdLst/>
              <a:ahLst/>
              <a:cxnLst>
                <a:cxn ang="0">
                  <a:pos x="0" y="1"/>
                </a:cxn>
                <a:cxn ang="0">
                  <a:pos x="1" y="0"/>
                </a:cxn>
                <a:cxn ang="0">
                  <a:pos x="16" y="5"/>
                </a:cxn>
                <a:cxn ang="0">
                  <a:pos x="15" y="6"/>
                </a:cxn>
                <a:cxn ang="0">
                  <a:pos x="15" y="7"/>
                </a:cxn>
                <a:cxn ang="0">
                  <a:pos x="0" y="2"/>
                </a:cxn>
                <a:cxn ang="0">
                  <a:pos x="0" y="1"/>
                </a:cxn>
              </a:cxnLst>
              <a:rect l="0" t="0" r="r" b="b"/>
              <a:pathLst>
                <a:path w="16" h="7">
                  <a:moveTo>
                    <a:pt x="0" y="1"/>
                  </a:moveTo>
                  <a:lnTo>
                    <a:pt x="1" y="0"/>
                  </a:lnTo>
                  <a:lnTo>
                    <a:pt x="16" y="5"/>
                  </a:lnTo>
                  <a:lnTo>
                    <a:pt x="15" y="6"/>
                  </a:lnTo>
                  <a:lnTo>
                    <a:pt x="15" y="7"/>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40" name="Freeform 8105"/>
            <p:cNvSpPr>
              <a:spLocks/>
            </p:cNvSpPr>
            <p:nvPr userDrawn="1"/>
          </p:nvSpPr>
          <p:spPr bwMode="auto">
            <a:xfrm>
              <a:off x="341" y="3838"/>
              <a:ext cx="26" cy="16"/>
            </a:xfrm>
            <a:custGeom>
              <a:avLst/>
              <a:gdLst/>
              <a:ahLst/>
              <a:cxnLst>
                <a:cxn ang="0">
                  <a:pos x="0" y="1"/>
                </a:cxn>
                <a:cxn ang="0">
                  <a:pos x="1" y="0"/>
                </a:cxn>
                <a:cxn ang="0">
                  <a:pos x="15" y="7"/>
                </a:cxn>
                <a:cxn ang="0">
                  <a:pos x="15" y="8"/>
                </a:cxn>
                <a:cxn ang="0">
                  <a:pos x="14" y="9"/>
                </a:cxn>
                <a:cxn ang="0">
                  <a:pos x="0" y="2"/>
                </a:cxn>
                <a:cxn ang="0">
                  <a:pos x="0" y="1"/>
                </a:cxn>
              </a:cxnLst>
              <a:rect l="0" t="0" r="r" b="b"/>
              <a:pathLst>
                <a:path w="15" h="9">
                  <a:moveTo>
                    <a:pt x="0" y="1"/>
                  </a:moveTo>
                  <a:lnTo>
                    <a:pt x="1" y="0"/>
                  </a:lnTo>
                  <a:lnTo>
                    <a:pt x="15" y="7"/>
                  </a:lnTo>
                  <a:lnTo>
                    <a:pt x="15" y="8"/>
                  </a:lnTo>
                  <a:lnTo>
                    <a:pt x="14" y="9"/>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41" name="Freeform 8106"/>
            <p:cNvSpPr>
              <a:spLocks/>
            </p:cNvSpPr>
            <p:nvPr userDrawn="1"/>
          </p:nvSpPr>
          <p:spPr bwMode="auto">
            <a:xfrm>
              <a:off x="366" y="3850"/>
              <a:ext cx="24" cy="18"/>
            </a:xfrm>
            <a:custGeom>
              <a:avLst/>
              <a:gdLst/>
              <a:ahLst/>
              <a:cxnLst>
                <a:cxn ang="0">
                  <a:pos x="1" y="1"/>
                </a:cxn>
                <a:cxn ang="0">
                  <a:pos x="1" y="0"/>
                </a:cxn>
                <a:cxn ang="0">
                  <a:pos x="14" y="8"/>
                </a:cxn>
                <a:cxn ang="0">
                  <a:pos x="14" y="9"/>
                </a:cxn>
                <a:cxn ang="0">
                  <a:pos x="13" y="10"/>
                </a:cxn>
                <a:cxn ang="0">
                  <a:pos x="0" y="2"/>
                </a:cxn>
                <a:cxn ang="0">
                  <a:pos x="1" y="1"/>
                </a:cxn>
              </a:cxnLst>
              <a:rect l="0" t="0" r="r" b="b"/>
              <a:pathLst>
                <a:path w="14" h="10">
                  <a:moveTo>
                    <a:pt x="1" y="1"/>
                  </a:moveTo>
                  <a:lnTo>
                    <a:pt x="1" y="0"/>
                  </a:lnTo>
                  <a:lnTo>
                    <a:pt x="14" y="8"/>
                  </a:lnTo>
                  <a:lnTo>
                    <a:pt x="14" y="9"/>
                  </a:lnTo>
                  <a:lnTo>
                    <a:pt x="13" y="10"/>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42" name="Freeform 8107"/>
            <p:cNvSpPr>
              <a:spLocks/>
            </p:cNvSpPr>
            <p:nvPr userDrawn="1"/>
          </p:nvSpPr>
          <p:spPr bwMode="auto">
            <a:xfrm>
              <a:off x="388" y="3864"/>
              <a:ext cx="24" cy="19"/>
            </a:xfrm>
            <a:custGeom>
              <a:avLst/>
              <a:gdLst/>
              <a:ahLst/>
              <a:cxnLst>
                <a:cxn ang="0">
                  <a:pos x="1" y="1"/>
                </a:cxn>
                <a:cxn ang="0">
                  <a:pos x="1" y="0"/>
                </a:cxn>
                <a:cxn ang="0">
                  <a:pos x="14" y="9"/>
                </a:cxn>
                <a:cxn ang="0">
                  <a:pos x="13" y="10"/>
                </a:cxn>
                <a:cxn ang="0">
                  <a:pos x="12" y="11"/>
                </a:cxn>
                <a:cxn ang="0">
                  <a:pos x="0" y="2"/>
                </a:cxn>
                <a:cxn ang="0">
                  <a:pos x="1" y="1"/>
                </a:cxn>
              </a:cxnLst>
              <a:rect l="0" t="0" r="r" b="b"/>
              <a:pathLst>
                <a:path w="14" h="11">
                  <a:moveTo>
                    <a:pt x="1" y="1"/>
                  </a:moveTo>
                  <a:lnTo>
                    <a:pt x="1" y="0"/>
                  </a:lnTo>
                  <a:lnTo>
                    <a:pt x="14" y="9"/>
                  </a:lnTo>
                  <a:lnTo>
                    <a:pt x="13" y="10"/>
                  </a:lnTo>
                  <a:lnTo>
                    <a:pt x="12" y="11"/>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43" name="Freeform 8108"/>
            <p:cNvSpPr>
              <a:spLocks/>
            </p:cNvSpPr>
            <p:nvPr userDrawn="1"/>
          </p:nvSpPr>
          <p:spPr bwMode="auto">
            <a:xfrm>
              <a:off x="409" y="3880"/>
              <a:ext cx="23" cy="22"/>
            </a:xfrm>
            <a:custGeom>
              <a:avLst/>
              <a:gdLst/>
              <a:ahLst/>
              <a:cxnLst>
                <a:cxn ang="0">
                  <a:pos x="1" y="1"/>
                </a:cxn>
                <a:cxn ang="0">
                  <a:pos x="2" y="0"/>
                </a:cxn>
                <a:cxn ang="0">
                  <a:pos x="13" y="11"/>
                </a:cxn>
                <a:cxn ang="0">
                  <a:pos x="12" y="12"/>
                </a:cxn>
                <a:cxn ang="0">
                  <a:pos x="11" y="13"/>
                </a:cxn>
                <a:cxn ang="0">
                  <a:pos x="0" y="2"/>
                </a:cxn>
                <a:cxn ang="0">
                  <a:pos x="1" y="1"/>
                </a:cxn>
              </a:cxnLst>
              <a:rect l="0" t="0" r="r" b="b"/>
              <a:pathLst>
                <a:path w="13" h="13">
                  <a:moveTo>
                    <a:pt x="1" y="1"/>
                  </a:moveTo>
                  <a:lnTo>
                    <a:pt x="2" y="0"/>
                  </a:lnTo>
                  <a:lnTo>
                    <a:pt x="13" y="11"/>
                  </a:lnTo>
                  <a:lnTo>
                    <a:pt x="12" y="12"/>
                  </a:lnTo>
                  <a:lnTo>
                    <a:pt x="11" y="13"/>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44" name="Freeform 8109"/>
            <p:cNvSpPr>
              <a:spLocks/>
            </p:cNvSpPr>
            <p:nvPr userDrawn="1"/>
          </p:nvSpPr>
          <p:spPr bwMode="auto">
            <a:xfrm>
              <a:off x="428" y="3899"/>
              <a:ext cx="19" cy="24"/>
            </a:xfrm>
            <a:custGeom>
              <a:avLst/>
              <a:gdLst/>
              <a:ahLst/>
              <a:cxnLst>
                <a:cxn ang="0">
                  <a:pos x="1" y="1"/>
                </a:cxn>
                <a:cxn ang="0">
                  <a:pos x="2" y="0"/>
                </a:cxn>
                <a:cxn ang="0">
                  <a:pos x="11" y="13"/>
                </a:cxn>
                <a:cxn ang="0">
                  <a:pos x="10" y="13"/>
                </a:cxn>
                <a:cxn ang="0">
                  <a:pos x="9" y="14"/>
                </a:cxn>
                <a:cxn ang="0">
                  <a:pos x="0" y="2"/>
                </a:cxn>
                <a:cxn ang="0">
                  <a:pos x="1" y="1"/>
                </a:cxn>
              </a:cxnLst>
              <a:rect l="0" t="0" r="r" b="b"/>
              <a:pathLst>
                <a:path w="11" h="14">
                  <a:moveTo>
                    <a:pt x="1" y="1"/>
                  </a:moveTo>
                  <a:lnTo>
                    <a:pt x="2" y="0"/>
                  </a:lnTo>
                  <a:lnTo>
                    <a:pt x="11" y="13"/>
                  </a:lnTo>
                  <a:lnTo>
                    <a:pt x="10" y="13"/>
                  </a:lnTo>
                  <a:lnTo>
                    <a:pt x="9" y="14"/>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45" name="Freeform 8110"/>
            <p:cNvSpPr>
              <a:spLocks/>
            </p:cNvSpPr>
            <p:nvPr userDrawn="1"/>
          </p:nvSpPr>
          <p:spPr bwMode="auto">
            <a:xfrm>
              <a:off x="444" y="3921"/>
              <a:ext cx="19" cy="25"/>
            </a:xfrm>
            <a:custGeom>
              <a:avLst/>
              <a:gdLst/>
              <a:ahLst/>
              <a:cxnLst>
                <a:cxn ang="0">
                  <a:pos x="1" y="0"/>
                </a:cxn>
                <a:cxn ang="0">
                  <a:pos x="2" y="0"/>
                </a:cxn>
                <a:cxn ang="0">
                  <a:pos x="11" y="13"/>
                </a:cxn>
                <a:cxn ang="0">
                  <a:pos x="9" y="14"/>
                </a:cxn>
                <a:cxn ang="0">
                  <a:pos x="8" y="14"/>
                </a:cxn>
                <a:cxn ang="0">
                  <a:pos x="0" y="1"/>
                </a:cxn>
                <a:cxn ang="0">
                  <a:pos x="1" y="0"/>
                </a:cxn>
              </a:cxnLst>
              <a:rect l="0" t="0" r="r" b="b"/>
              <a:pathLst>
                <a:path w="11" h="14">
                  <a:moveTo>
                    <a:pt x="1" y="0"/>
                  </a:moveTo>
                  <a:lnTo>
                    <a:pt x="2" y="0"/>
                  </a:lnTo>
                  <a:lnTo>
                    <a:pt x="11" y="13"/>
                  </a:lnTo>
                  <a:lnTo>
                    <a:pt x="9" y="14"/>
                  </a:lnTo>
                  <a:lnTo>
                    <a:pt x="8" y="14"/>
                  </a:lnTo>
                  <a:lnTo>
                    <a:pt x="0" y="1"/>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46" name="Freeform 8111"/>
            <p:cNvSpPr>
              <a:spLocks/>
            </p:cNvSpPr>
            <p:nvPr userDrawn="1"/>
          </p:nvSpPr>
          <p:spPr bwMode="auto">
            <a:xfrm>
              <a:off x="458" y="3944"/>
              <a:ext cx="15" cy="26"/>
            </a:xfrm>
            <a:custGeom>
              <a:avLst/>
              <a:gdLst/>
              <a:ahLst/>
              <a:cxnLst>
                <a:cxn ang="0">
                  <a:pos x="1" y="1"/>
                </a:cxn>
                <a:cxn ang="0">
                  <a:pos x="3" y="0"/>
                </a:cxn>
                <a:cxn ang="0">
                  <a:pos x="9" y="14"/>
                </a:cxn>
                <a:cxn ang="0">
                  <a:pos x="8" y="15"/>
                </a:cxn>
                <a:cxn ang="0">
                  <a:pos x="7" y="15"/>
                </a:cxn>
                <a:cxn ang="0">
                  <a:pos x="0" y="1"/>
                </a:cxn>
                <a:cxn ang="0">
                  <a:pos x="1" y="1"/>
                </a:cxn>
              </a:cxnLst>
              <a:rect l="0" t="0" r="r" b="b"/>
              <a:pathLst>
                <a:path w="9" h="15">
                  <a:moveTo>
                    <a:pt x="1" y="1"/>
                  </a:moveTo>
                  <a:lnTo>
                    <a:pt x="3" y="0"/>
                  </a:lnTo>
                  <a:lnTo>
                    <a:pt x="9" y="14"/>
                  </a:lnTo>
                  <a:lnTo>
                    <a:pt x="8" y="15"/>
                  </a:lnTo>
                  <a:lnTo>
                    <a:pt x="7" y="15"/>
                  </a:lnTo>
                  <a:lnTo>
                    <a:pt x="0" y="1"/>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47" name="Freeform 8112"/>
            <p:cNvSpPr>
              <a:spLocks/>
            </p:cNvSpPr>
            <p:nvPr userDrawn="1"/>
          </p:nvSpPr>
          <p:spPr bwMode="auto">
            <a:xfrm>
              <a:off x="470" y="3968"/>
              <a:ext cx="12" cy="28"/>
            </a:xfrm>
            <a:custGeom>
              <a:avLst/>
              <a:gdLst/>
              <a:ahLst/>
              <a:cxnLst>
                <a:cxn ang="0">
                  <a:pos x="1" y="1"/>
                </a:cxn>
                <a:cxn ang="0">
                  <a:pos x="2" y="0"/>
                </a:cxn>
                <a:cxn ang="0">
                  <a:pos x="7" y="16"/>
                </a:cxn>
                <a:cxn ang="0">
                  <a:pos x="6" y="16"/>
                </a:cxn>
                <a:cxn ang="0">
                  <a:pos x="5" y="16"/>
                </a:cxn>
                <a:cxn ang="0">
                  <a:pos x="0" y="1"/>
                </a:cxn>
                <a:cxn ang="0">
                  <a:pos x="1" y="1"/>
                </a:cxn>
              </a:cxnLst>
              <a:rect l="0" t="0" r="r" b="b"/>
              <a:pathLst>
                <a:path w="7" h="16">
                  <a:moveTo>
                    <a:pt x="1" y="1"/>
                  </a:moveTo>
                  <a:lnTo>
                    <a:pt x="2" y="0"/>
                  </a:lnTo>
                  <a:lnTo>
                    <a:pt x="7" y="16"/>
                  </a:lnTo>
                  <a:lnTo>
                    <a:pt x="6" y="16"/>
                  </a:lnTo>
                  <a:lnTo>
                    <a:pt x="5" y="16"/>
                  </a:lnTo>
                  <a:lnTo>
                    <a:pt x="0" y="1"/>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48" name="Freeform 8113"/>
            <p:cNvSpPr>
              <a:spLocks/>
            </p:cNvSpPr>
            <p:nvPr userDrawn="1"/>
          </p:nvSpPr>
          <p:spPr bwMode="auto">
            <a:xfrm>
              <a:off x="478" y="3996"/>
              <a:ext cx="9" cy="28"/>
            </a:xfrm>
            <a:custGeom>
              <a:avLst/>
              <a:gdLst/>
              <a:ahLst/>
              <a:cxnLst>
                <a:cxn ang="0">
                  <a:pos x="1" y="0"/>
                </a:cxn>
                <a:cxn ang="0">
                  <a:pos x="2" y="0"/>
                </a:cxn>
                <a:cxn ang="0">
                  <a:pos x="5" y="15"/>
                </a:cxn>
                <a:cxn ang="0">
                  <a:pos x="4" y="15"/>
                </a:cxn>
                <a:cxn ang="0">
                  <a:pos x="3" y="16"/>
                </a:cxn>
                <a:cxn ang="0">
                  <a:pos x="0" y="0"/>
                </a:cxn>
                <a:cxn ang="0">
                  <a:pos x="1" y="0"/>
                </a:cxn>
              </a:cxnLst>
              <a:rect l="0" t="0" r="r" b="b"/>
              <a:pathLst>
                <a:path w="5" h="16">
                  <a:moveTo>
                    <a:pt x="1" y="0"/>
                  </a:moveTo>
                  <a:lnTo>
                    <a:pt x="2" y="0"/>
                  </a:lnTo>
                  <a:lnTo>
                    <a:pt x="5" y="15"/>
                  </a:lnTo>
                  <a:lnTo>
                    <a:pt x="4" y="15"/>
                  </a:lnTo>
                  <a:lnTo>
                    <a:pt x="3" y="16"/>
                  </a:lnTo>
                  <a:lnTo>
                    <a:pt x="0" y="0"/>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49" name="Freeform 8114"/>
            <p:cNvSpPr>
              <a:spLocks/>
            </p:cNvSpPr>
            <p:nvPr userDrawn="1"/>
          </p:nvSpPr>
          <p:spPr bwMode="auto">
            <a:xfrm>
              <a:off x="484" y="4022"/>
              <a:ext cx="5" cy="29"/>
            </a:xfrm>
            <a:custGeom>
              <a:avLst/>
              <a:gdLst/>
              <a:ahLst/>
              <a:cxnLst>
                <a:cxn ang="0">
                  <a:pos x="1" y="0"/>
                </a:cxn>
                <a:cxn ang="0">
                  <a:pos x="2" y="0"/>
                </a:cxn>
                <a:cxn ang="0">
                  <a:pos x="3" y="17"/>
                </a:cxn>
                <a:cxn ang="0">
                  <a:pos x="2" y="17"/>
                </a:cxn>
                <a:cxn ang="0">
                  <a:pos x="1" y="17"/>
                </a:cxn>
                <a:cxn ang="0">
                  <a:pos x="0" y="1"/>
                </a:cxn>
                <a:cxn ang="0">
                  <a:pos x="1" y="0"/>
                </a:cxn>
              </a:cxnLst>
              <a:rect l="0" t="0" r="r" b="b"/>
              <a:pathLst>
                <a:path w="3" h="17">
                  <a:moveTo>
                    <a:pt x="1" y="0"/>
                  </a:moveTo>
                  <a:lnTo>
                    <a:pt x="2" y="0"/>
                  </a:lnTo>
                  <a:lnTo>
                    <a:pt x="3" y="17"/>
                  </a:lnTo>
                  <a:lnTo>
                    <a:pt x="2" y="17"/>
                  </a:lnTo>
                  <a:lnTo>
                    <a:pt x="1" y="17"/>
                  </a:lnTo>
                  <a:lnTo>
                    <a:pt x="0" y="1"/>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50" name="Freeform 8115"/>
            <p:cNvSpPr>
              <a:spLocks/>
            </p:cNvSpPr>
            <p:nvPr userDrawn="1"/>
          </p:nvSpPr>
          <p:spPr bwMode="auto">
            <a:xfrm>
              <a:off x="484" y="4051"/>
              <a:ext cx="5" cy="28"/>
            </a:xfrm>
            <a:custGeom>
              <a:avLst/>
              <a:gdLst/>
              <a:ahLst/>
              <a:cxnLst>
                <a:cxn ang="0">
                  <a:pos x="2" y="0"/>
                </a:cxn>
                <a:cxn ang="0">
                  <a:pos x="3" y="0"/>
                </a:cxn>
                <a:cxn ang="0">
                  <a:pos x="2" y="16"/>
                </a:cxn>
                <a:cxn ang="0">
                  <a:pos x="1" y="16"/>
                </a:cxn>
                <a:cxn ang="0">
                  <a:pos x="0" y="16"/>
                </a:cxn>
                <a:cxn ang="0">
                  <a:pos x="1" y="0"/>
                </a:cxn>
                <a:cxn ang="0">
                  <a:pos x="2" y="0"/>
                </a:cxn>
              </a:cxnLst>
              <a:rect l="0" t="0" r="r" b="b"/>
              <a:pathLst>
                <a:path w="3" h="16">
                  <a:moveTo>
                    <a:pt x="2" y="0"/>
                  </a:moveTo>
                  <a:lnTo>
                    <a:pt x="3" y="0"/>
                  </a:lnTo>
                  <a:lnTo>
                    <a:pt x="2" y="16"/>
                  </a:lnTo>
                  <a:lnTo>
                    <a:pt x="1" y="16"/>
                  </a:lnTo>
                  <a:lnTo>
                    <a:pt x="0" y="16"/>
                  </a:lnTo>
                  <a:lnTo>
                    <a:pt x="1" y="0"/>
                  </a:lnTo>
                  <a:lnTo>
                    <a:pt x="2" y="0"/>
                  </a:lnTo>
                  <a:close/>
                </a:path>
              </a:pathLst>
            </a:custGeom>
            <a:solidFill>
              <a:srgbClr val="24211D"/>
            </a:solidFill>
            <a:ln w="9525">
              <a:noFill/>
              <a:round/>
              <a:headEnd/>
              <a:tailEnd/>
            </a:ln>
          </p:spPr>
          <p:txBody>
            <a:bodyPr/>
            <a:lstStyle/>
            <a:p>
              <a:pPr>
                <a:defRPr/>
              </a:pPr>
              <a:endParaRPr lang="cs-CZ">
                <a:cs typeface="Arial" charset="0"/>
              </a:endParaRPr>
            </a:p>
          </p:txBody>
        </p:sp>
        <p:sp>
          <p:nvSpPr>
            <p:cNvPr id="51" name="Freeform 8116"/>
            <p:cNvSpPr>
              <a:spLocks/>
            </p:cNvSpPr>
            <p:nvPr userDrawn="1"/>
          </p:nvSpPr>
          <p:spPr bwMode="auto">
            <a:xfrm>
              <a:off x="478" y="4079"/>
              <a:ext cx="9" cy="28"/>
            </a:xfrm>
            <a:custGeom>
              <a:avLst/>
              <a:gdLst/>
              <a:ahLst/>
              <a:cxnLst>
                <a:cxn ang="0">
                  <a:pos x="4" y="0"/>
                </a:cxn>
                <a:cxn ang="0">
                  <a:pos x="5" y="0"/>
                </a:cxn>
                <a:cxn ang="0">
                  <a:pos x="2" y="16"/>
                </a:cxn>
                <a:cxn ang="0">
                  <a:pos x="1" y="16"/>
                </a:cxn>
                <a:cxn ang="0">
                  <a:pos x="0" y="16"/>
                </a:cxn>
                <a:cxn ang="0">
                  <a:pos x="3" y="0"/>
                </a:cxn>
                <a:cxn ang="0">
                  <a:pos x="4" y="0"/>
                </a:cxn>
              </a:cxnLst>
              <a:rect l="0" t="0" r="r" b="b"/>
              <a:pathLst>
                <a:path w="5" h="16">
                  <a:moveTo>
                    <a:pt x="4" y="0"/>
                  </a:moveTo>
                  <a:lnTo>
                    <a:pt x="5" y="0"/>
                  </a:lnTo>
                  <a:lnTo>
                    <a:pt x="2" y="16"/>
                  </a:lnTo>
                  <a:lnTo>
                    <a:pt x="1" y="16"/>
                  </a:lnTo>
                  <a:lnTo>
                    <a:pt x="0" y="16"/>
                  </a:lnTo>
                  <a:lnTo>
                    <a:pt x="3" y="0"/>
                  </a:lnTo>
                  <a:lnTo>
                    <a:pt x="4" y="0"/>
                  </a:lnTo>
                  <a:close/>
                </a:path>
              </a:pathLst>
            </a:custGeom>
            <a:solidFill>
              <a:srgbClr val="24211D"/>
            </a:solidFill>
            <a:ln w="9525">
              <a:noFill/>
              <a:round/>
              <a:headEnd/>
              <a:tailEnd/>
            </a:ln>
          </p:spPr>
          <p:txBody>
            <a:bodyPr/>
            <a:lstStyle/>
            <a:p>
              <a:pPr>
                <a:defRPr/>
              </a:pPr>
              <a:endParaRPr lang="cs-CZ">
                <a:cs typeface="Arial" charset="0"/>
              </a:endParaRPr>
            </a:p>
          </p:txBody>
        </p:sp>
        <p:sp>
          <p:nvSpPr>
            <p:cNvPr id="52" name="Freeform 8117"/>
            <p:cNvSpPr>
              <a:spLocks/>
            </p:cNvSpPr>
            <p:nvPr userDrawn="1"/>
          </p:nvSpPr>
          <p:spPr bwMode="auto">
            <a:xfrm>
              <a:off x="470" y="4107"/>
              <a:ext cx="12" cy="28"/>
            </a:xfrm>
            <a:custGeom>
              <a:avLst/>
              <a:gdLst/>
              <a:ahLst/>
              <a:cxnLst>
                <a:cxn ang="0">
                  <a:pos x="6" y="0"/>
                </a:cxn>
                <a:cxn ang="0">
                  <a:pos x="7" y="0"/>
                </a:cxn>
                <a:cxn ang="0">
                  <a:pos x="2" y="16"/>
                </a:cxn>
                <a:cxn ang="0">
                  <a:pos x="1" y="15"/>
                </a:cxn>
                <a:cxn ang="0">
                  <a:pos x="0" y="15"/>
                </a:cxn>
                <a:cxn ang="0">
                  <a:pos x="5" y="0"/>
                </a:cxn>
                <a:cxn ang="0">
                  <a:pos x="6" y="0"/>
                </a:cxn>
              </a:cxnLst>
              <a:rect l="0" t="0" r="r" b="b"/>
              <a:pathLst>
                <a:path w="7" h="16">
                  <a:moveTo>
                    <a:pt x="6" y="0"/>
                  </a:moveTo>
                  <a:lnTo>
                    <a:pt x="7" y="0"/>
                  </a:lnTo>
                  <a:lnTo>
                    <a:pt x="2" y="16"/>
                  </a:lnTo>
                  <a:lnTo>
                    <a:pt x="1" y="15"/>
                  </a:lnTo>
                  <a:lnTo>
                    <a:pt x="0" y="15"/>
                  </a:lnTo>
                  <a:lnTo>
                    <a:pt x="5" y="0"/>
                  </a:lnTo>
                  <a:lnTo>
                    <a:pt x="6" y="0"/>
                  </a:lnTo>
                  <a:close/>
                </a:path>
              </a:pathLst>
            </a:custGeom>
            <a:solidFill>
              <a:srgbClr val="24211D"/>
            </a:solidFill>
            <a:ln w="9525">
              <a:noFill/>
              <a:round/>
              <a:headEnd/>
              <a:tailEnd/>
            </a:ln>
          </p:spPr>
          <p:txBody>
            <a:bodyPr/>
            <a:lstStyle/>
            <a:p>
              <a:pPr>
                <a:defRPr/>
              </a:pPr>
              <a:endParaRPr lang="cs-CZ">
                <a:cs typeface="Arial" charset="0"/>
              </a:endParaRPr>
            </a:p>
          </p:txBody>
        </p:sp>
        <p:sp>
          <p:nvSpPr>
            <p:cNvPr id="53" name="Freeform 8118"/>
            <p:cNvSpPr>
              <a:spLocks/>
            </p:cNvSpPr>
            <p:nvPr userDrawn="1"/>
          </p:nvSpPr>
          <p:spPr bwMode="auto">
            <a:xfrm>
              <a:off x="458" y="4133"/>
              <a:ext cx="15" cy="26"/>
            </a:xfrm>
            <a:custGeom>
              <a:avLst/>
              <a:gdLst/>
              <a:ahLst/>
              <a:cxnLst>
                <a:cxn ang="0">
                  <a:pos x="8" y="0"/>
                </a:cxn>
                <a:cxn ang="0">
                  <a:pos x="9" y="1"/>
                </a:cxn>
                <a:cxn ang="0">
                  <a:pos x="2" y="15"/>
                </a:cxn>
                <a:cxn ang="0">
                  <a:pos x="1" y="14"/>
                </a:cxn>
                <a:cxn ang="0">
                  <a:pos x="0" y="14"/>
                </a:cxn>
                <a:cxn ang="0">
                  <a:pos x="7" y="0"/>
                </a:cxn>
                <a:cxn ang="0">
                  <a:pos x="8" y="0"/>
                </a:cxn>
              </a:cxnLst>
              <a:rect l="0" t="0" r="r" b="b"/>
              <a:pathLst>
                <a:path w="9" h="15">
                  <a:moveTo>
                    <a:pt x="8" y="0"/>
                  </a:moveTo>
                  <a:lnTo>
                    <a:pt x="9" y="1"/>
                  </a:lnTo>
                  <a:lnTo>
                    <a:pt x="2" y="15"/>
                  </a:lnTo>
                  <a:lnTo>
                    <a:pt x="1" y="14"/>
                  </a:lnTo>
                  <a:lnTo>
                    <a:pt x="0" y="14"/>
                  </a:lnTo>
                  <a:lnTo>
                    <a:pt x="7" y="0"/>
                  </a:lnTo>
                  <a:lnTo>
                    <a:pt x="8" y="0"/>
                  </a:lnTo>
                  <a:close/>
                </a:path>
              </a:pathLst>
            </a:custGeom>
            <a:solidFill>
              <a:srgbClr val="24211D"/>
            </a:solidFill>
            <a:ln w="9525">
              <a:noFill/>
              <a:round/>
              <a:headEnd/>
              <a:tailEnd/>
            </a:ln>
          </p:spPr>
          <p:txBody>
            <a:bodyPr/>
            <a:lstStyle/>
            <a:p>
              <a:pPr>
                <a:defRPr/>
              </a:pPr>
              <a:endParaRPr lang="cs-CZ">
                <a:cs typeface="Arial" charset="0"/>
              </a:endParaRPr>
            </a:p>
          </p:txBody>
        </p:sp>
        <p:sp>
          <p:nvSpPr>
            <p:cNvPr id="54" name="Freeform 8119"/>
            <p:cNvSpPr>
              <a:spLocks/>
            </p:cNvSpPr>
            <p:nvPr userDrawn="1"/>
          </p:nvSpPr>
          <p:spPr bwMode="auto">
            <a:xfrm>
              <a:off x="444" y="4157"/>
              <a:ext cx="17" cy="24"/>
            </a:xfrm>
            <a:custGeom>
              <a:avLst/>
              <a:gdLst/>
              <a:ahLst/>
              <a:cxnLst>
                <a:cxn ang="0">
                  <a:pos x="9" y="0"/>
                </a:cxn>
                <a:cxn ang="0">
                  <a:pos x="10" y="1"/>
                </a:cxn>
                <a:cxn ang="0">
                  <a:pos x="2" y="14"/>
                </a:cxn>
                <a:cxn ang="0">
                  <a:pos x="1" y="13"/>
                </a:cxn>
                <a:cxn ang="0">
                  <a:pos x="0" y="13"/>
                </a:cxn>
                <a:cxn ang="0">
                  <a:pos x="8" y="0"/>
                </a:cxn>
                <a:cxn ang="0">
                  <a:pos x="9" y="0"/>
                </a:cxn>
              </a:cxnLst>
              <a:rect l="0" t="0" r="r" b="b"/>
              <a:pathLst>
                <a:path w="10" h="14">
                  <a:moveTo>
                    <a:pt x="9" y="0"/>
                  </a:moveTo>
                  <a:lnTo>
                    <a:pt x="10" y="1"/>
                  </a:lnTo>
                  <a:lnTo>
                    <a:pt x="2" y="14"/>
                  </a:lnTo>
                  <a:lnTo>
                    <a:pt x="1" y="13"/>
                  </a:lnTo>
                  <a:lnTo>
                    <a:pt x="0" y="13"/>
                  </a:lnTo>
                  <a:lnTo>
                    <a:pt x="8" y="0"/>
                  </a:lnTo>
                  <a:lnTo>
                    <a:pt x="9" y="0"/>
                  </a:lnTo>
                  <a:close/>
                </a:path>
              </a:pathLst>
            </a:custGeom>
            <a:solidFill>
              <a:srgbClr val="24211D"/>
            </a:solidFill>
            <a:ln w="9525">
              <a:noFill/>
              <a:round/>
              <a:headEnd/>
              <a:tailEnd/>
            </a:ln>
          </p:spPr>
          <p:txBody>
            <a:bodyPr/>
            <a:lstStyle/>
            <a:p>
              <a:pPr>
                <a:defRPr/>
              </a:pPr>
              <a:endParaRPr lang="cs-CZ">
                <a:cs typeface="Arial" charset="0"/>
              </a:endParaRPr>
            </a:p>
          </p:txBody>
        </p:sp>
        <p:sp>
          <p:nvSpPr>
            <p:cNvPr id="55" name="Freeform 8120"/>
            <p:cNvSpPr>
              <a:spLocks/>
            </p:cNvSpPr>
            <p:nvPr userDrawn="1"/>
          </p:nvSpPr>
          <p:spPr bwMode="auto">
            <a:xfrm>
              <a:off x="428" y="4180"/>
              <a:ext cx="19" cy="22"/>
            </a:xfrm>
            <a:custGeom>
              <a:avLst/>
              <a:gdLst/>
              <a:ahLst/>
              <a:cxnLst>
                <a:cxn ang="0">
                  <a:pos x="10" y="0"/>
                </a:cxn>
                <a:cxn ang="0">
                  <a:pos x="11" y="1"/>
                </a:cxn>
                <a:cxn ang="0">
                  <a:pos x="2" y="13"/>
                </a:cxn>
                <a:cxn ang="0">
                  <a:pos x="1" y="13"/>
                </a:cxn>
                <a:cxn ang="0">
                  <a:pos x="0" y="12"/>
                </a:cxn>
                <a:cxn ang="0">
                  <a:pos x="9" y="0"/>
                </a:cxn>
                <a:cxn ang="0">
                  <a:pos x="10" y="0"/>
                </a:cxn>
              </a:cxnLst>
              <a:rect l="0" t="0" r="r" b="b"/>
              <a:pathLst>
                <a:path w="11" h="13">
                  <a:moveTo>
                    <a:pt x="10" y="0"/>
                  </a:moveTo>
                  <a:lnTo>
                    <a:pt x="11" y="1"/>
                  </a:lnTo>
                  <a:lnTo>
                    <a:pt x="2" y="13"/>
                  </a:lnTo>
                  <a:lnTo>
                    <a:pt x="1" y="13"/>
                  </a:lnTo>
                  <a:lnTo>
                    <a:pt x="0" y="12"/>
                  </a:lnTo>
                  <a:lnTo>
                    <a:pt x="9" y="0"/>
                  </a:lnTo>
                  <a:lnTo>
                    <a:pt x="10" y="0"/>
                  </a:lnTo>
                  <a:close/>
                </a:path>
              </a:pathLst>
            </a:custGeom>
            <a:solidFill>
              <a:srgbClr val="24211D"/>
            </a:solidFill>
            <a:ln w="9525">
              <a:noFill/>
              <a:round/>
              <a:headEnd/>
              <a:tailEnd/>
            </a:ln>
          </p:spPr>
          <p:txBody>
            <a:bodyPr/>
            <a:lstStyle/>
            <a:p>
              <a:pPr>
                <a:defRPr/>
              </a:pPr>
              <a:endParaRPr lang="cs-CZ">
                <a:cs typeface="Arial" charset="0"/>
              </a:endParaRPr>
            </a:p>
          </p:txBody>
        </p:sp>
        <p:sp>
          <p:nvSpPr>
            <p:cNvPr id="56" name="Freeform 8121"/>
            <p:cNvSpPr>
              <a:spLocks/>
            </p:cNvSpPr>
            <p:nvPr userDrawn="1"/>
          </p:nvSpPr>
          <p:spPr bwMode="auto">
            <a:xfrm>
              <a:off x="409" y="4201"/>
              <a:ext cx="23" cy="20"/>
            </a:xfrm>
            <a:custGeom>
              <a:avLst/>
              <a:gdLst/>
              <a:ahLst/>
              <a:cxnLst>
                <a:cxn ang="0">
                  <a:pos x="12" y="1"/>
                </a:cxn>
                <a:cxn ang="0">
                  <a:pos x="13" y="1"/>
                </a:cxn>
                <a:cxn ang="0">
                  <a:pos x="2" y="12"/>
                </a:cxn>
                <a:cxn ang="0">
                  <a:pos x="1" y="11"/>
                </a:cxn>
                <a:cxn ang="0">
                  <a:pos x="0" y="10"/>
                </a:cxn>
                <a:cxn ang="0">
                  <a:pos x="11" y="0"/>
                </a:cxn>
                <a:cxn ang="0">
                  <a:pos x="12" y="1"/>
                </a:cxn>
              </a:cxnLst>
              <a:rect l="0" t="0" r="r" b="b"/>
              <a:pathLst>
                <a:path w="13" h="12">
                  <a:moveTo>
                    <a:pt x="12" y="1"/>
                  </a:moveTo>
                  <a:lnTo>
                    <a:pt x="13" y="1"/>
                  </a:lnTo>
                  <a:lnTo>
                    <a:pt x="2" y="12"/>
                  </a:lnTo>
                  <a:lnTo>
                    <a:pt x="1" y="11"/>
                  </a:lnTo>
                  <a:lnTo>
                    <a:pt x="0" y="10"/>
                  </a:lnTo>
                  <a:lnTo>
                    <a:pt x="11" y="0"/>
                  </a:lnTo>
                  <a:lnTo>
                    <a:pt x="12" y="1"/>
                  </a:lnTo>
                  <a:close/>
                </a:path>
              </a:pathLst>
            </a:custGeom>
            <a:solidFill>
              <a:srgbClr val="24211D"/>
            </a:solidFill>
            <a:ln w="9525">
              <a:noFill/>
              <a:round/>
              <a:headEnd/>
              <a:tailEnd/>
            </a:ln>
          </p:spPr>
          <p:txBody>
            <a:bodyPr/>
            <a:lstStyle/>
            <a:p>
              <a:pPr>
                <a:defRPr/>
              </a:pPr>
              <a:endParaRPr lang="cs-CZ">
                <a:cs typeface="Arial" charset="0"/>
              </a:endParaRPr>
            </a:p>
          </p:txBody>
        </p:sp>
        <p:sp>
          <p:nvSpPr>
            <p:cNvPr id="57" name="Freeform 8122"/>
            <p:cNvSpPr>
              <a:spLocks/>
            </p:cNvSpPr>
            <p:nvPr userDrawn="1"/>
          </p:nvSpPr>
          <p:spPr bwMode="auto">
            <a:xfrm>
              <a:off x="388" y="4218"/>
              <a:ext cx="24" cy="21"/>
            </a:xfrm>
            <a:custGeom>
              <a:avLst/>
              <a:gdLst/>
              <a:ahLst/>
              <a:cxnLst>
                <a:cxn ang="0">
                  <a:pos x="13" y="1"/>
                </a:cxn>
                <a:cxn ang="0">
                  <a:pos x="14" y="2"/>
                </a:cxn>
                <a:cxn ang="0">
                  <a:pos x="1" y="12"/>
                </a:cxn>
                <a:cxn ang="0">
                  <a:pos x="1" y="11"/>
                </a:cxn>
                <a:cxn ang="0">
                  <a:pos x="0" y="10"/>
                </a:cxn>
                <a:cxn ang="0">
                  <a:pos x="12" y="0"/>
                </a:cxn>
                <a:cxn ang="0">
                  <a:pos x="13" y="1"/>
                </a:cxn>
              </a:cxnLst>
              <a:rect l="0" t="0" r="r" b="b"/>
              <a:pathLst>
                <a:path w="14" h="12">
                  <a:moveTo>
                    <a:pt x="13" y="1"/>
                  </a:moveTo>
                  <a:lnTo>
                    <a:pt x="14" y="2"/>
                  </a:lnTo>
                  <a:lnTo>
                    <a:pt x="1" y="12"/>
                  </a:lnTo>
                  <a:lnTo>
                    <a:pt x="1" y="11"/>
                  </a:lnTo>
                  <a:lnTo>
                    <a:pt x="0" y="10"/>
                  </a:lnTo>
                  <a:lnTo>
                    <a:pt x="12" y="0"/>
                  </a:lnTo>
                  <a:lnTo>
                    <a:pt x="13" y="1"/>
                  </a:lnTo>
                  <a:close/>
                </a:path>
              </a:pathLst>
            </a:custGeom>
            <a:solidFill>
              <a:srgbClr val="24211D"/>
            </a:solidFill>
            <a:ln w="9525">
              <a:noFill/>
              <a:round/>
              <a:headEnd/>
              <a:tailEnd/>
            </a:ln>
          </p:spPr>
          <p:txBody>
            <a:bodyPr/>
            <a:lstStyle/>
            <a:p>
              <a:pPr>
                <a:defRPr/>
              </a:pPr>
              <a:endParaRPr lang="cs-CZ">
                <a:cs typeface="Arial" charset="0"/>
              </a:endParaRPr>
            </a:p>
          </p:txBody>
        </p:sp>
        <p:sp>
          <p:nvSpPr>
            <p:cNvPr id="58" name="Freeform 8123"/>
            <p:cNvSpPr>
              <a:spLocks/>
            </p:cNvSpPr>
            <p:nvPr userDrawn="1"/>
          </p:nvSpPr>
          <p:spPr bwMode="auto">
            <a:xfrm>
              <a:off x="366" y="4235"/>
              <a:ext cx="24" cy="18"/>
            </a:xfrm>
            <a:custGeom>
              <a:avLst/>
              <a:gdLst/>
              <a:ahLst/>
              <a:cxnLst>
                <a:cxn ang="0">
                  <a:pos x="14" y="1"/>
                </a:cxn>
                <a:cxn ang="0">
                  <a:pos x="14" y="2"/>
                </a:cxn>
                <a:cxn ang="0">
                  <a:pos x="1" y="10"/>
                </a:cxn>
                <a:cxn ang="0">
                  <a:pos x="1" y="9"/>
                </a:cxn>
                <a:cxn ang="0">
                  <a:pos x="0" y="8"/>
                </a:cxn>
                <a:cxn ang="0">
                  <a:pos x="13" y="0"/>
                </a:cxn>
                <a:cxn ang="0">
                  <a:pos x="14" y="1"/>
                </a:cxn>
              </a:cxnLst>
              <a:rect l="0" t="0" r="r" b="b"/>
              <a:pathLst>
                <a:path w="14" h="10">
                  <a:moveTo>
                    <a:pt x="14" y="1"/>
                  </a:moveTo>
                  <a:lnTo>
                    <a:pt x="14" y="2"/>
                  </a:lnTo>
                  <a:lnTo>
                    <a:pt x="1" y="10"/>
                  </a:lnTo>
                  <a:lnTo>
                    <a:pt x="1" y="9"/>
                  </a:lnTo>
                  <a:lnTo>
                    <a:pt x="0" y="8"/>
                  </a:lnTo>
                  <a:lnTo>
                    <a:pt x="13" y="0"/>
                  </a:lnTo>
                  <a:lnTo>
                    <a:pt x="14" y="1"/>
                  </a:lnTo>
                  <a:close/>
                </a:path>
              </a:pathLst>
            </a:custGeom>
            <a:solidFill>
              <a:srgbClr val="24211D"/>
            </a:solidFill>
            <a:ln w="9525">
              <a:noFill/>
              <a:round/>
              <a:headEnd/>
              <a:tailEnd/>
            </a:ln>
          </p:spPr>
          <p:txBody>
            <a:bodyPr/>
            <a:lstStyle/>
            <a:p>
              <a:pPr>
                <a:defRPr/>
              </a:pPr>
              <a:endParaRPr lang="cs-CZ">
                <a:cs typeface="Arial" charset="0"/>
              </a:endParaRPr>
            </a:p>
          </p:txBody>
        </p:sp>
        <p:sp>
          <p:nvSpPr>
            <p:cNvPr id="59" name="Freeform 8124"/>
            <p:cNvSpPr>
              <a:spLocks/>
            </p:cNvSpPr>
            <p:nvPr userDrawn="1"/>
          </p:nvSpPr>
          <p:spPr bwMode="auto">
            <a:xfrm>
              <a:off x="341" y="4249"/>
              <a:ext cx="26" cy="16"/>
            </a:xfrm>
            <a:custGeom>
              <a:avLst/>
              <a:gdLst/>
              <a:ahLst/>
              <a:cxnLst>
                <a:cxn ang="0">
                  <a:pos x="15" y="1"/>
                </a:cxn>
                <a:cxn ang="0">
                  <a:pos x="15" y="2"/>
                </a:cxn>
                <a:cxn ang="0">
                  <a:pos x="1" y="9"/>
                </a:cxn>
                <a:cxn ang="0">
                  <a:pos x="0" y="8"/>
                </a:cxn>
                <a:cxn ang="0">
                  <a:pos x="0" y="6"/>
                </a:cxn>
                <a:cxn ang="0">
                  <a:pos x="14" y="0"/>
                </a:cxn>
                <a:cxn ang="0">
                  <a:pos x="15" y="1"/>
                </a:cxn>
              </a:cxnLst>
              <a:rect l="0" t="0" r="r" b="b"/>
              <a:pathLst>
                <a:path w="15" h="9">
                  <a:moveTo>
                    <a:pt x="15" y="1"/>
                  </a:moveTo>
                  <a:lnTo>
                    <a:pt x="15" y="2"/>
                  </a:lnTo>
                  <a:lnTo>
                    <a:pt x="1" y="9"/>
                  </a:lnTo>
                  <a:lnTo>
                    <a:pt x="0" y="8"/>
                  </a:lnTo>
                  <a:lnTo>
                    <a:pt x="0" y="6"/>
                  </a:lnTo>
                  <a:lnTo>
                    <a:pt x="14" y="0"/>
                  </a:lnTo>
                  <a:lnTo>
                    <a:pt x="15" y="1"/>
                  </a:lnTo>
                  <a:close/>
                </a:path>
              </a:pathLst>
            </a:custGeom>
            <a:solidFill>
              <a:srgbClr val="24211D"/>
            </a:solidFill>
            <a:ln w="9525">
              <a:noFill/>
              <a:round/>
              <a:headEnd/>
              <a:tailEnd/>
            </a:ln>
          </p:spPr>
          <p:txBody>
            <a:bodyPr/>
            <a:lstStyle/>
            <a:p>
              <a:pPr>
                <a:defRPr/>
              </a:pPr>
              <a:endParaRPr lang="cs-CZ">
                <a:cs typeface="Arial" charset="0"/>
              </a:endParaRPr>
            </a:p>
          </p:txBody>
        </p:sp>
        <p:sp>
          <p:nvSpPr>
            <p:cNvPr id="60" name="Freeform 8125"/>
            <p:cNvSpPr>
              <a:spLocks/>
            </p:cNvSpPr>
            <p:nvPr userDrawn="1"/>
          </p:nvSpPr>
          <p:spPr bwMode="auto">
            <a:xfrm>
              <a:off x="315" y="4259"/>
              <a:ext cx="28" cy="14"/>
            </a:xfrm>
            <a:custGeom>
              <a:avLst/>
              <a:gdLst/>
              <a:ahLst/>
              <a:cxnLst>
                <a:cxn ang="0">
                  <a:pos x="15" y="2"/>
                </a:cxn>
                <a:cxn ang="0">
                  <a:pos x="16" y="3"/>
                </a:cxn>
                <a:cxn ang="0">
                  <a:pos x="1" y="8"/>
                </a:cxn>
                <a:cxn ang="0">
                  <a:pos x="0" y="6"/>
                </a:cxn>
                <a:cxn ang="0">
                  <a:pos x="0" y="5"/>
                </a:cxn>
                <a:cxn ang="0">
                  <a:pos x="15" y="0"/>
                </a:cxn>
                <a:cxn ang="0">
                  <a:pos x="15" y="2"/>
                </a:cxn>
              </a:cxnLst>
              <a:rect l="0" t="0" r="r" b="b"/>
              <a:pathLst>
                <a:path w="16" h="8">
                  <a:moveTo>
                    <a:pt x="15" y="2"/>
                  </a:moveTo>
                  <a:lnTo>
                    <a:pt x="16" y="3"/>
                  </a:lnTo>
                  <a:lnTo>
                    <a:pt x="1" y="8"/>
                  </a:lnTo>
                  <a:lnTo>
                    <a:pt x="0" y="6"/>
                  </a:lnTo>
                  <a:lnTo>
                    <a:pt x="0" y="5"/>
                  </a:lnTo>
                  <a:lnTo>
                    <a:pt x="15" y="0"/>
                  </a:lnTo>
                  <a:lnTo>
                    <a:pt x="15" y="2"/>
                  </a:lnTo>
                  <a:close/>
                </a:path>
              </a:pathLst>
            </a:custGeom>
            <a:solidFill>
              <a:srgbClr val="24211D"/>
            </a:solidFill>
            <a:ln w="9525">
              <a:noFill/>
              <a:round/>
              <a:headEnd/>
              <a:tailEnd/>
            </a:ln>
          </p:spPr>
          <p:txBody>
            <a:bodyPr/>
            <a:lstStyle/>
            <a:p>
              <a:pPr>
                <a:defRPr/>
              </a:pPr>
              <a:endParaRPr lang="cs-CZ">
                <a:cs typeface="Arial" charset="0"/>
              </a:endParaRPr>
            </a:p>
          </p:txBody>
        </p:sp>
        <p:sp>
          <p:nvSpPr>
            <p:cNvPr id="61" name="Freeform 8126"/>
            <p:cNvSpPr>
              <a:spLocks/>
            </p:cNvSpPr>
            <p:nvPr userDrawn="1"/>
          </p:nvSpPr>
          <p:spPr bwMode="auto">
            <a:xfrm>
              <a:off x="287" y="4268"/>
              <a:ext cx="30" cy="11"/>
            </a:xfrm>
            <a:custGeom>
              <a:avLst/>
              <a:gdLst/>
              <a:ahLst/>
              <a:cxnLst>
                <a:cxn ang="0">
                  <a:pos x="16" y="1"/>
                </a:cxn>
                <a:cxn ang="0">
                  <a:pos x="17" y="3"/>
                </a:cxn>
                <a:cxn ang="0">
                  <a:pos x="1" y="6"/>
                </a:cxn>
                <a:cxn ang="0">
                  <a:pos x="0" y="4"/>
                </a:cxn>
                <a:cxn ang="0">
                  <a:pos x="0" y="3"/>
                </a:cxn>
                <a:cxn ang="0">
                  <a:pos x="16" y="0"/>
                </a:cxn>
                <a:cxn ang="0">
                  <a:pos x="16" y="1"/>
                </a:cxn>
              </a:cxnLst>
              <a:rect l="0" t="0" r="r" b="b"/>
              <a:pathLst>
                <a:path w="17" h="6">
                  <a:moveTo>
                    <a:pt x="16" y="1"/>
                  </a:moveTo>
                  <a:lnTo>
                    <a:pt x="17" y="3"/>
                  </a:lnTo>
                  <a:lnTo>
                    <a:pt x="1" y="6"/>
                  </a:lnTo>
                  <a:lnTo>
                    <a:pt x="0" y="4"/>
                  </a:lnTo>
                  <a:lnTo>
                    <a:pt x="0" y="3"/>
                  </a:lnTo>
                  <a:lnTo>
                    <a:pt x="16" y="0"/>
                  </a:lnTo>
                  <a:lnTo>
                    <a:pt x="16" y="1"/>
                  </a:lnTo>
                  <a:close/>
                </a:path>
              </a:pathLst>
            </a:custGeom>
            <a:solidFill>
              <a:srgbClr val="24211D"/>
            </a:solidFill>
            <a:ln w="9525">
              <a:noFill/>
              <a:round/>
              <a:headEnd/>
              <a:tailEnd/>
            </a:ln>
          </p:spPr>
          <p:txBody>
            <a:bodyPr/>
            <a:lstStyle/>
            <a:p>
              <a:pPr>
                <a:defRPr/>
              </a:pPr>
              <a:endParaRPr lang="cs-CZ">
                <a:cs typeface="Arial" charset="0"/>
              </a:endParaRPr>
            </a:p>
          </p:txBody>
        </p:sp>
        <p:sp>
          <p:nvSpPr>
            <p:cNvPr id="62" name="Freeform 8127"/>
            <p:cNvSpPr>
              <a:spLocks/>
            </p:cNvSpPr>
            <p:nvPr userDrawn="1"/>
          </p:nvSpPr>
          <p:spPr bwMode="auto">
            <a:xfrm>
              <a:off x="260" y="4273"/>
              <a:ext cx="29" cy="7"/>
            </a:xfrm>
            <a:custGeom>
              <a:avLst/>
              <a:gdLst/>
              <a:ahLst/>
              <a:cxnLst>
                <a:cxn ang="0">
                  <a:pos x="16" y="1"/>
                </a:cxn>
                <a:cxn ang="0">
                  <a:pos x="17" y="3"/>
                </a:cxn>
                <a:cxn ang="0">
                  <a:pos x="0" y="4"/>
                </a:cxn>
                <a:cxn ang="0">
                  <a:pos x="0" y="2"/>
                </a:cxn>
                <a:cxn ang="0">
                  <a:pos x="0" y="1"/>
                </a:cxn>
                <a:cxn ang="0">
                  <a:pos x="16" y="0"/>
                </a:cxn>
                <a:cxn ang="0">
                  <a:pos x="16" y="1"/>
                </a:cxn>
              </a:cxnLst>
              <a:rect l="0" t="0" r="r" b="b"/>
              <a:pathLst>
                <a:path w="17" h="4">
                  <a:moveTo>
                    <a:pt x="16" y="1"/>
                  </a:moveTo>
                  <a:lnTo>
                    <a:pt x="17" y="3"/>
                  </a:lnTo>
                  <a:lnTo>
                    <a:pt x="0" y="4"/>
                  </a:lnTo>
                  <a:lnTo>
                    <a:pt x="0" y="2"/>
                  </a:lnTo>
                  <a:lnTo>
                    <a:pt x="0" y="1"/>
                  </a:lnTo>
                  <a:lnTo>
                    <a:pt x="16" y="0"/>
                  </a:lnTo>
                  <a:lnTo>
                    <a:pt x="16" y="1"/>
                  </a:lnTo>
                  <a:close/>
                </a:path>
              </a:pathLst>
            </a:custGeom>
            <a:solidFill>
              <a:srgbClr val="24211D"/>
            </a:solidFill>
            <a:ln w="9525">
              <a:noFill/>
              <a:round/>
              <a:headEnd/>
              <a:tailEnd/>
            </a:ln>
          </p:spPr>
          <p:txBody>
            <a:bodyPr/>
            <a:lstStyle/>
            <a:p>
              <a:pPr>
                <a:defRPr/>
              </a:pPr>
              <a:endParaRPr lang="cs-CZ">
                <a:cs typeface="Arial" charset="0"/>
              </a:endParaRPr>
            </a:p>
          </p:txBody>
        </p:sp>
        <p:sp>
          <p:nvSpPr>
            <p:cNvPr id="63" name="Freeform 8128"/>
            <p:cNvSpPr>
              <a:spLocks/>
            </p:cNvSpPr>
            <p:nvPr userDrawn="1"/>
          </p:nvSpPr>
          <p:spPr bwMode="auto">
            <a:xfrm>
              <a:off x="232" y="4253"/>
              <a:ext cx="28" cy="6"/>
            </a:xfrm>
            <a:custGeom>
              <a:avLst/>
              <a:gdLst/>
              <a:ahLst/>
              <a:cxnLst>
                <a:cxn ang="0">
                  <a:pos x="16" y="2"/>
                </a:cxn>
                <a:cxn ang="0">
                  <a:pos x="16" y="4"/>
                </a:cxn>
                <a:cxn ang="0">
                  <a:pos x="0" y="3"/>
                </a:cxn>
                <a:cxn ang="0">
                  <a:pos x="0" y="1"/>
                </a:cxn>
                <a:cxn ang="0">
                  <a:pos x="0" y="0"/>
                </a:cxn>
                <a:cxn ang="0">
                  <a:pos x="16" y="1"/>
                </a:cxn>
                <a:cxn ang="0">
                  <a:pos x="16" y="2"/>
                </a:cxn>
              </a:cxnLst>
              <a:rect l="0" t="0" r="r" b="b"/>
              <a:pathLst>
                <a:path w="16" h="4">
                  <a:moveTo>
                    <a:pt x="16" y="2"/>
                  </a:moveTo>
                  <a:lnTo>
                    <a:pt x="16" y="4"/>
                  </a:lnTo>
                  <a:lnTo>
                    <a:pt x="0" y="3"/>
                  </a:lnTo>
                  <a:lnTo>
                    <a:pt x="0" y="1"/>
                  </a:lnTo>
                  <a:lnTo>
                    <a:pt x="0" y="0"/>
                  </a:lnTo>
                  <a:lnTo>
                    <a:pt x="16" y="1"/>
                  </a:lnTo>
                  <a:lnTo>
                    <a:pt x="16" y="2"/>
                  </a:lnTo>
                  <a:close/>
                </a:path>
              </a:pathLst>
            </a:custGeom>
            <a:solidFill>
              <a:srgbClr val="24211D"/>
            </a:solidFill>
            <a:ln w="9525">
              <a:noFill/>
              <a:round/>
              <a:headEnd/>
              <a:tailEnd/>
            </a:ln>
          </p:spPr>
          <p:txBody>
            <a:bodyPr/>
            <a:lstStyle/>
            <a:p>
              <a:pPr>
                <a:defRPr/>
              </a:pPr>
              <a:endParaRPr lang="cs-CZ">
                <a:cs typeface="Arial" charset="0"/>
              </a:endParaRPr>
            </a:p>
          </p:txBody>
        </p:sp>
        <p:sp>
          <p:nvSpPr>
            <p:cNvPr id="64" name="Freeform 8129"/>
            <p:cNvSpPr>
              <a:spLocks/>
            </p:cNvSpPr>
            <p:nvPr userDrawn="1"/>
          </p:nvSpPr>
          <p:spPr bwMode="auto">
            <a:xfrm>
              <a:off x="204" y="4247"/>
              <a:ext cx="28" cy="11"/>
            </a:xfrm>
            <a:custGeom>
              <a:avLst/>
              <a:gdLst/>
              <a:ahLst/>
              <a:cxnLst>
                <a:cxn ang="0">
                  <a:pos x="16" y="4"/>
                </a:cxn>
                <a:cxn ang="0">
                  <a:pos x="16" y="6"/>
                </a:cxn>
                <a:cxn ang="0">
                  <a:pos x="0" y="2"/>
                </a:cxn>
                <a:cxn ang="0">
                  <a:pos x="0" y="1"/>
                </a:cxn>
                <a:cxn ang="0">
                  <a:pos x="1" y="0"/>
                </a:cxn>
                <a:cxn ang="0">
                  <a:pos x="16" y="3"/>
                </a:cxn>
                <a:cxn ang="0">
                  <a:pos x="16" y="4"/>
                </a:cxn>
              </a:cxnLst>
              <a:rect l="0" t="0" r="r" b="b"/>
              <a:pathLst>
                <a:path w="16" h="6">
                  <a:moveTo>
                    <a:pt x="16" y="4"/>
                  </a:moveTo>
                  <a:lnTo>
                    <a:pt x="16" y="6"/>
                  </a:lnTo>
                  <a:lnTo>
                    <a:pt x="0" y="2"/>
                  </a:lnTo>
                  <a:lnTo>
                    <a:pt x="0" y="1"/>
                  </a:lnTo>
                  <a:lnTo>
                    <a:pt x="1" y="0"/>
                  </a:lnTo>
                  <a:lnTo>
                    <a:pt x="16" y="3"/>
                  </a:lnTo>
                  <a:lnTo>
                    <a:pt x="16" y="4"/>
                  </a:lnTo>
                  <a:close/>
                </a:path>
              </a:pathLst>
            </a:custGeom>
            <a:solidFill>
              <a:srgbClr val="24211D"/>
            </a:solidFill>
            <a:ln w="9525">
              <a:noFill/>
              <a:round/>
              <a:headEnd/>
              <a:tailEnd/>
            </a:ln>
          </p:spPr>
          <p:txBody>
            <a:bodyPr/>
            <a:lstStyle/>
            <a:p>
              <a:pPr>
                <a:defRPr/>
              </a:pPr>
              <a:endParaRPr lang="cs-CZ">
                <a:cs typeface="Arial" charset="0"/>
              </a:endParaRPr>
            </a:p>
          </p:txBody>
        </p:sp>
        <p:sp>
          <p:nvSpPr>
            <p:cNvPr id="65" name="Freeform 8130"/>
            <p:cNvSpPr>
              <a:spLocks/>
            </p:cNvSpPr>
            <p:nvPr userDrawn="1"/>
          </p:nvSpPr>
          <p:spPr bwMode="auto">
            <a:xfrm>
              <a:off x="178" y="4239"/>
              <a:ext cx="28" cy="12"/>
            </a:xfrm>
            <a:custGeom>
              <a:avLst/>
              <a:gdLst/>
              <a:ahLst/>
              <a:cxnLst>
                <a:cxn ang="0">
                  <a:pos x="15" y="6"/>
                </a:cxn>
                <a:cxn ang="0">
                  <a:pos x="15" y="7"/>
                </a:cxn>
                <a:cxn ang="0">
                  <a:pos x="0" y="2"/>
                </a:cxn>
                <a:cxn ang="0">
                  <a:pos x="1" y="1"/>
                </a:cxn>
                <a:cxn ang="0">
                  <a:pos x="1" y="0"/>
                </a:cxn>
                <a:cxn ang="0">
                  <a:pos x="16" y="5"/>
                </a:cxn>
                <a:cxn ang="0">
                  <a:pos x="15" y="6"/>
                </a:cxn>
              </a:cxnLst>
              <a:rect l="0" t="0" r="r" b="b"/>
              <a:pathLst>
                <a:path w="16" h="7">
                  <a:moveTo>
                    <a:pt x="15" y="6"/>
                  </a:moveTo>
                  <a:lnTo>
                    <a:pt x="15" y="7"/>
                  </a:lnTo>
                  <a:lnTo>
                    <a:pt x="0" y="2"/>
                  </a:lnTo>
                  <a:lnTo>
                    <a:pt x="1" y="1"/>
                  </a:lnTo>
                  <a:lnTo>
                    <a:pt x="1" y="0"/>
                  </a:lnTo>
                  <a:lnTo>
                    <a:pt x="16" y="5"/>
                  </a:lnTo>
                  <a:lnTo>
                    <a:pt x="15" y="6"/>
                  </a:lnTo>
                  <a:close/>
                </a:path>
              </a:pathLst>
            </a:custGeom>
            <a:solidFill>
              <a:srgbClr val="24211D"/>
            </a:solidFill>
            <a:ln w="9525">
              <a:noFill/>
              <a:round/>
              <a:headEnd/>
              <a:tailEnd/>
            </a:ln>
          </p:spPr>
          <p:txBody>
            <a:bodyPr/>
            <a:lstStyle/>
            <a:p>
              <a:pPr>
                <a:defRPr/>
              </a:pPr>
              <a:endParaRPr lang="cs-CZ">
                <a:cs typeface="Arial" charset="0"/>
              </a:endParaRPr>
            </a:p>
          </p:txBody>
        </p:sp>
        <p:sp>
          <p:nvSpPr>
            <p:cNvPr id="66" name="Freeform 8131"/>
            <p:cNvSpPr>
              <a:spLocks/>
            </p:cNvSpPr>
            <p:nvPr userDrawn="1"/>
          </p:nvSpPr>
          <p:spPr bwMode="auto">
            <a:xfrm>
              <a:off x="154" y="4227"/>
              <a:ext cx="26" cy="15"/>
            </a:xfrm>
            <a:custGeom>
              <a:avLst/>
              <a:gdLst/>
              <a:ahLst/>
              <a:cxnLst>
                <a:cxn ang="0">
                  <a:pos x="15" y="8"/>
                </a:cxn>
                <a:cxn ang="0">
                  <a:pos x="14" y="9"/>
                </a:cxn>
                <a:cxn ang="0">
                  <a:pos x="0" y="2"/>
                </a:cxn>
                <a:cxn ang="0">
                  <a:pos x="1" y="1"/>
                </a:cxn>
                <a:cxn ang="0">
                  <a:pos x="2" y="0"/>
                </a:cxn>
                <a:cxn ang="0">
                  <a:pos x="15" y="7"/>
                </a:cxn>
                <a:cxn ang="0">
                  <a:pos x="15" y="8"/>
                </a:cxn>
              </a:cxnLst>
              <a:rect l="0" t="0" r="r" b="b"/>
              <a:pathLst>
                <a:path w="15" h="9">
                  <a:moveTo>
                    <a:pt x="15" y="8"/>
                  </a:moveTo>
                  <a:lnTo>
                    <a:pt x="14" y="9"/>
                  </a:lnTo>
                  <a:lnTo>
                    <a:pt x="0" y="2"/>
                  </a:lnTo>
                  <a:lnTo>
                    <a:pt x="1" y="1"/>
                  </a:lnTo>
                  <a:lnTo>
                    <a:pt x="2" y="0"/>
                  </a:lnTo>
                  <a:lnTo>
                    <a:pt x="15" y="7"/>
                  </a:lnTo>
                  <a:lnTo>
                    <a:pt x="15" y="8"/>
                  </a:lnTo>
                  <a:close/>
                </a:path>
              </a:pathLst>
            </a:custGeom>
            <a:solidFill>
              <a:srgbClr val="24211D"/>
            </a:solidFill>
            <a:ln w="9525">
              <a:noFill/>
              <a:round/>
              <a:headEnd/>
              <a:tailEnd/>
            </a:ln>
          </p:spPr>
          <p:txBody>
            <a:bodyPr/>
            <a:lstStyle/>
            <a:p>
              <a:pPr>
                <a:defRPr/>
              </a:pPr>
              <a:endParaRPr lang="cs-CZ">
                <a:cs typeface="Arial" charset="0"/>
              </a:endParaRPr>
            </a:p>
          </p:txBody>
        </p:sp>
        <p:sp>
          <p:nvSpPr>
            <p:cNvPr id="67" name="Freeform 8132"/>
            <p:cNvSpPr>
              <a:spLocks/>
            </p:cNvSpPr>
            <p:nvPr userDrawn="1"/>
          </p:nvSpPr>
          <p:spPr bwMode="auto">
            <a:xfrm>
              <a:off x="133" y="4213"/>
              <a:ext cx="24" cy="17"/>
            </a:xfrm>
            <a:custGeom>
              <a:avLst/>
              <a:gdLst/>
              <a:ahLst/>
              <a:cxnLst>
                <a:cxn ang="0">
                  <a:pos x="13" y="9"/>
                </a:cxn>
                <a:cxn ang="0">
                  <a:pos x="12" y="10"/>
                </a:cxn>
                <a:cxn ang="0">
                  <a:pos x="0" y="2"/>
                </a:cxn>
                <a:cxn ang="0">
                  <a:pos x="0" y="1"/>
                </a:cxn>
                <a:cxn ang="0">
                  <a:pos x="1" y="0"/>
                </a:cxn>
                <a:cxn ang="0">
                  <a:pos x="14" y="8"/>
                </a:cxn>
                <a:cxn ang="0">
                  <a:pos x="13" y="9"/>
                </a:cxn>
              </a:cxnLst>
              <a:rect l="0" t="0" r="r" b="b"/>
              <a:pathLst>
                <a:path w="14" h="10">
                  <a:moveTo>
                    <a:pt x="13" y="9"/>
                  </a:moveTo>
                  <a:lnTo>
                    <a:pt x="12" y="10"/>
                  </a:lnTo>
                  <a:lnTo>
                    <a:pt x="0" y="2"/>
                  </a:lnTo>
                  <a:lnTo>
                    <a:pt x="0" y="1"/>
                  </a:lnTo>
                  <a:lnTo>
                    <a:pt x="1" y="0"/>
                  </a:lnTo>
                  <a:lnTo>
                    <a:pt x="14" y="8"/>
                  </a:lnTo>
                  <a:lnTo>
                    <a:pt x="13" y="9"/>
                  </a:lnTo>
                  <a:close/>
                </a:path>
              </a:pathLst>
            </a:custGeom>
            <a:solidFill>
              <a:srgbClr val="24211D"/>
            </a:solidFill>
            <a:ln w="9525">
              <a:noFill/>
              <a:round/>
              <a:headEnd/>
              <a:tailEnd/>
            </a:ln>
          </p:spPr>
          <p:txBody>
            <a:bodyPr/>
            <a:lstStyle/>
            <a:p>
              <a:pPr>
                <a:defRPr/>
              </a:pPr>
              <a:endParaRPr lang="cs-CZ">
                <a:cs typeface="Arial" charset="0"/>
              </a:endParaRPr>
            </a:p>
          </p:txBody>
        </p:sp>
        <p:sp>
          <p:nvSpPr>
            <p:cNvPr id="68" name="Freeform 8133"/>
            <p:cNvSpPr>
              <a:spLocks/>
            </p:cNvSpPr>
            <p:nvPr userDrawn="1"/>
          </p:nvSpPr>
          <p:spPr bwMode="auto">
            <a:xfrm>
              <a:off x="112" y="4195"/>
              <a:ext cx="23" cy="21"/>
            </a:xfrm>
            <a:custGeom>
              <a:avLst/>
              <a:gdLst/>
              <a:ahLst/>
              <a:cxnLst>
                <a:cxn ang="0">
                  <a:pos x="12" y="11"/>
                </a:cxn>
                <a:cxn ang="0">
                  <a:pos x="12" y="12"/>
                </a:cxn>
                <a:cxn ang="0">
                  <a:pos x="0" y="2"/>
                </a:cxn>
                <a:cxn ang="0">
                  <a:pos x="1" y="1"/>
                </a:cxn>
                <a:cxn ang="0">
                  <a:pos x="2" y="0"/>
                </a:cxn>
                <a:cxn ang="0">
                  <a:pos x="13" y="10"/>
                </a:cxn>
                <a:cxn ang="0">
                  <a:pos x="12" y="11"/>
                </a:cxn>
              </a:cxnLst>
              <a:rect l="0" t="0" r="r" b="b"/>
              <a:pathLst>
                <a:path w="13" h="12">
                  <a:moveTo>
                    <a:pt x="12" y="11"/>
                  </a:moveTo>
                  <a:lnTo>
                    <a:pt x="12" y="12"/>
                  </a:lnTo>
                  <a:lnTo>
                    <a:pt x="0" y="2"/>
                  </a:lnTo>
                  <a:lnTo>
                    <a:pt x="1" y="1"/>
                  </a:lnTo>
                  <a:lnTo>
                    <a:pt x="2" y="0"/>
                  </a:lnTo>
                  <a:lnTo>
                    <a:pt x="13" y="10"/>
                  </a:lnTo>
                  <a:lnTo>
                    <a:pt x="12" y="11"/>
                  </a:lnTo>
                  <a:close/>
                </a:path>
              </a:pathLst>
            </a:custGeom>
            <a:solidFill>
              <a:srgbClr val="24211D"/>
            </a:solidFill>
            <a:ln w="9525">
              <a:noFill/>
              <a:round/>
              <a:headEnd/>
              <a:tailEnd/>
            </a:ln>
          </p:spPr>
          <p:txBody>
            <a:bodyPr/>
            <a:lstStyle/>
            <a:p>
              <a:pPr>
                <a:defRPr/>
              </a:pPr>
              <a:endParaRPr lang="cs-CZ">
                <a:cs typeface="Arial" charset="0"/>
              </a:endParaRPr>
            </a:p>
          </p:txBody>
        </p:sp>
        <p:sp>
          <p:nvSpPr>
            <p:cNvPr id="69" name="Freeform 8134"/>
            <p:cNvSpPr>
              <a:spLocks/>
            </p:cNvSpPr>
            <p:nvPr userDrawn="1"/>
          </p:nvSpPr>
          <p:spPr bwMode="auto">
            <a:xfrm>
              <a:off x="95" y="4176"/>
              <a:ext cx="21" cy="23"/>
            </a:xfrm>
            <a:custGeom>
              <a:avLst/>
              <a:gdLst/>
              <a:ahLst/>
              <a:cxnLst>
                <a:cxn ang="0">
                  <a:pos x="11" y="12"/>
                </a:cxn>
                <a:cxn ang="0">
                  <a:pos x="10" y="13"/>
                </a:cxn>
                <a:cxn ang="0">
                  <a:pos x="0" y="1"/>
                </a:cxn>
                <a:cxn ang="0">
                  <a:pos x="1" y="0"/>
                </a:cxn>
                <a:cxn ang="0">
                  <a:pos x="2" y="0"/>
                </a:cxn>
                <a:cxn ang="0">
                  <a:pos x="12" y="11"/>
                </a:cxn>
                <a:cxn ang="0">
                  <a:pos x="11" y="12"/>
                </a:cxn>
              </a:cxnLst>
              <a:rect l="0" t="0" r="r" b="b"/>
              <a:pathLst>
                <a:path w="12" h="13">
                  <a:moveTo>
                    <a:pt x="11" y="12"/>
                  </a:moveTo>
                  <a:lnTo>
                    <a:pt x="10" y="13"/>
                  </a:lnTo>
                  <a:lnTo>
                    <a:pt x="0" y="1"/>
                  </a:lnTo>
                  <a:lnTo>
                    <a:pt x="1" y="0"/>
                  </a:lnTo>
                  <a:lnTo>
                    <a:pt x="2" y="0"/>
                  </a:lnTo>
                  <a:lnTo>
                    <a:pt x="12" y="11"/>
                  </a:lnTo>
                  <a:lnTo>
                    <a:pt x="11" y="12"/>
                  </a:lnTo>
                  <a:close/>
                </a:path>
              </a:pathLst>
            </a:custGeom>
            <a:solidFill>
              <a:srgbClr val="24211D"/>
            </a:solidFill>
            <a:ln w="9525">
              <a:noFill/>
              <a:round/>
              <a:headEnd/>
              <a:tailEnd/>
            </a:ln>
          </p:spPr>
          <p:txBody>
            <a:bodyPr/>
            <a:lstStyle/>
            <a:p>
              <a:pPr>
                <a:defRPr/>
              </a:pPr>
              <a:endParaRPr lang="cs-CZ">
                <a:cs typeface="Arial" charset="0"/>
              </a:endParaRPr>
            </a:p>
          </p:txBody>
        </p:sp>
        <p:sp>
          <p:nvSpPr>
            <p:cNvPr id="70" name="Freeform 8135"/>
            <p:cNvSpPr>
              <a:spLocks/>
            </p:cNvSpPr>
            <p:nvPr userDrawn="1"/>
          </p:nvSpPr>
          <p:spPr bwMode="auto">
            <a:xfrm>
              <a:off x="79" y="4154"/>
              <a:ext cx="19" cy="24"/>
            </a:xfrm>
            <a:custGeom>
              <a:avLst/>
              <a:gdLst/>
              <a:ahLst/>
              <a:cxnLst>
                <a:cxn ang="0">
                  <a:pos x="10" y="13"/>
                </a:cxn>
                <a:cxn ang="0">
                  <a:pos x="9" y="14"/>
                </a:cxn>
                <a:cxn ang="0">
                  <a:pos x="0" y="1"/>
                </a:cxn>
                <a:cxn ang="0">
                  <a:pos x="1" y="1"/>
                </a:cxn>
                <a:cxn ang="0">
                  <a:pos x="3" y="0"/>
                </a:cxn>
                <a:cxn ang="0">
                  <a:pos x="11" y="13"/>
                </a:cxn>
                <a:cxn ang="0">
                  <a:pos x="10" y="13"/>
                </a:cxn>
              </a:cxnLst>
              <a:rect l="0" t="0" r="r" b="b"/>
              <a:pathLst>
                <a:path w="11" h="14">
                  <a:moveTo>
                    <a:pt x="10" y="13"/>
                  </a:moveTo>
                  <a:lnTo>
                    <a:pt x="9" y="14"/>
                  </a:lnTo>
                  <a:lnTo>
                    <a:pt x="0" y="1"/>
                  </a:lnTo>
                  <a:lnTo>
                    <a:pt x="1" y="1"/>
                  </a:lnTo>
                  <a:lnTo>
                    <a:pt x="3" y="0"/>
                  </a:lnTo>
                  <a:lnTo>
                    <a:pt x="11" y="13"/>
                  </a:lnTo>
                  <a:lnTo>
                    <a:pt x="10"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71" name="Freeform 8136"/>
            <p:cNvSpPr>
              <a:spLocks/>
            </p:cNvSpPr>
            <p:nvPr userDrawn="1"/>
          </p:nvSpPr>
          <p:spPr bwMode="auto">
            <a:xfrm>
              <a:off x="67" y="4131"/>
              <a:ext cx="17" cy="24"/>
            </a:xfrm>
            <a:custGeom>
              <a:avLst/>
              <a:gdLst/>
              <a:ahLst/>
              <a:cxnLst>
                <a:cxn ang="0">
                  <a:pos x="8" y="14"/>
                </a:cxn>
                <a:cxn ang="0">
                  <a:pos x="7" y="14"/>
                </a:cxn>
                <a:cxn ang="0">
                  <a:pos x="0" y="0"/>
                </a:cxn>
                <a:cxn ang="0">
                  <a:pos x="2" y="0"/>
                </a:cxn>
                <a:cxn ang="0">
                  <a:pos x="3" y="0"/>
                </a:cxn>
                <a:cxn ang="0">
                  <a:pos x="10" y="13"/>
                </a:cxn>
                <a:cxn ang="0">
                  <a:pos x="8" y="14"/>
                </a:cxn>
              </a:cxnLst>
              <a:rect l="0" t="0" r="r" b="b"/>
              <a:pathLst>
                <a:path w="10" h="14">
                  <a:moveTo>
                    <a:pt x="8" y="14"/>
                  </a:moveTo>
                  <a:lnTo>
                    <a:pt x="7" y="14"/>
                  </a:lnTo>
                  <a:lnTo>
                    <a:pt x="0" y="0"/>
                  </a:lnTo>
                  <a:lnTo>
                    <a:pt x="2" y="0"/>
                  </a:lnTo>
                  <a:lnTo>
                    <a:pt x="3" y="0"/>
                  </a:lnTo>
                  <a:lnTo>
                    <a:pt x="10" y="13"/>
                  </a:lnTo>
                  <a:lnTo>
                    <a:pt x="8" y="14"/>
                  </a:lnTo>
                  <a:close/>
                </a:path>
              </a:pathLst>
            </a:custGeom>
            <a:solidFill>
              <a:srgbClr val="24211D"/>
            </a:solidFill>
            <a:ln w="9525">
              <a:noFill/>
              <a:round/>
              <a:headEnd/>
              <a:tailEnd/>
            </a:ln>
          </p:spPr>
          <p:txBody>
            <a:bodyPr/>
            <a:lstStyle/>
            <a:p>
              <a:pPr>
                <a:defRPr/>
              </a:pPr>
              <a:endParaRPr lang="cs-CZ">
                <a:cs typeface="Arial" charset="0"/>
              </a:endParaRPr>
            </a:p>
          </p:txBody>
        </p:sp>
        <p:sp>
          <p:nvSpPr>
            <p:cNvPr id="72" name="Freeform 8137"/>
            <p:cNvSpPr>
              <a:spLocks/>
            </p:cNvSpPr>
            <p:nvPr userDrawn="1"/>
          </p:nvSpPr>
          <p:spPr bwMode="auto">
            <a:xfrm>
              <a:off x="58" y="4105"/>
              <a:ext cx="14" cy="26"/>
            </a:xfrm>
            <a:custGeom>
              <a:avLst/>
              <a:gdLst/>
              <a:ahLst/>
              <a:cxnLst>
                <a:cxn ang="0">
                  <a:pos x="7" y="15"/>
                </a:cxn>
                <a:cxn ang="0">
                  <a:pos x="5" y="15"/>
                </a:cxn>
                <a:cxn ang="0">
                  <a:pos x="0" y="1"/>
                </a:cxn>
                <a:cxn ang="0">
                  <a:pos x="2" y="0"/>
                </a:cxn>
                <a:cxn ang="0">
                  <a:pos x="3" y="0"/>
                </a:cxn>
                <a:cxn ang="0">
                  <a:pos x="8" y="15"/>
                </a:cxn>
                <a:cxn ang="0">
                  <a:pos x="7" y="15"/>
                </a:cxn>
              </a:cxnLst>
              <a:rect l="0" t="0" r="r" b="b"/>
              <a:pathLst>
                <a:path w="8" h="15">
                  <a:moveTo>
                    <a:pt x="7" y="15"/>
                  </a:moveTo>
                  <a:lnTo>
                    <a:pt x="5" y="15"/>
                  </a:lnTo>
                  <a:lnTo>
                    <a:pt x="0" y="1"/>
                  </a:lnTo>
                  <a:lnTo>
                    <a:pt x="2" y="0"/>
                  </a:lnTo>
                  <a:lnTo>
                    <a:pt x="3" y="0"/>
                  </a:lnTo>
                  <a:lnTo>
                    <a:pt x="8" y="15"/>
                  </a:lnTo>
                  <a:lnTo>
                    <a:pt x="7"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73" name="Freeform 8138"/>
            <p:cNvSpPr>
              <a:spLocks/>
            </p:cNvSpPr>
            <p:nvPr userDrawn="1"/>
          </p:nvSpPr>
          <p:spPr bwMode="auto">
            <a:xfrm>
              <a:off x="53" y="4079"/>
              <a:ext cx="11" cy="28"/>
            </a:xfrm>
            <a:custGeom>
              <a:avLst/>
              <a:gdLst/>
              <a:ahLst/>
              <a:cxnLst>
                <a:cxn ang="0">
                  <a:pos x="5" y="15"/>
                </a:cxn>
                <a:cxn ang="0">
                  <a:pos x="3" y="16"/>
                </a:cxn>
                <a:cxn ang="0">
                  <a:pos x="0" y="0"/>
                </a:cxn>
                <a:cxn ang="0">
                  <a:pos x="1" y="0"/>
                </a:cxn>
                <a:cxn ang="0">
                  <a:pos x="2" y="0"/>
                </a:cxn>
                <a:cxn ang="0">
                  <a:pos x="6" y="15"/>
                </a:cxn>
                <a:cxn ang="0">
                  <a:pos x="5" y="15"/>
                </a:cxn>
              </a:cxnLst>
              <a:rect l="0" t="0" r="r" b="b"/>
              <a:pathLst>
                <a:path w="6" h="16">
                  <a:moveTo>
                    <a:pt x="5" y="15"/>
                  </a:moveTo>
                  <a:lnTo>
                    <a:pt x="3" y="16"/>
                  </a:lnTo>
                  <a:lnTo>
                    <a:pt x="0" y="0"/>
                  </a:lnTo>
                  <a:lnTo>
                    <a:pt x="1" y="0"/>
                  </a:lnTo>
                  <a:lnTo>
                    <a:pt x="2" y="0"/>
                  </a:lnTo>
                  <a:lnTo>
                    <a:pt x="6" y="15"/>
                  </a:lnTo>
                  <a:lnTo>
                    <a:pt x="5"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74" name="Freeform 8139"/>
            <p:cNvSpPr>
              <a:spLocks/>
            </p:cNvSpPr>
            <p:nvPr userDrawn="1"/>
          </p:nvSpPr>
          <p:spPr bwMode="auto">
            <a:xfrm>
              <a:off x="51" y="4051"/>
              <a:ext cx="6" cy="28"/>
            </a:xfrm>
            <a:custGeom>
              <a:avLst/>
              <a:gdLst/>
              <a:ahLst/>
              <a:cxnLst>
                <a:cxn ang="0">
                  <a:pos x="2" y="16"/>
                </a:cxn>
                <a:cxn ang="0">
                  <a:pos x="1" y="16"/>
                </a:cxn>
                <a:cxn ang="0">
                  <a:pos x="0" y="0"/>
                </a:cxn>
                <a:cxn ang="0">
                  <a:pos x="1" y="0"/>
                </a:cxn>
                <a:cxn ang="0">
                  <a:pos x="2" y="0"/>
                </a:cxn>
                <a:cxn ang="0">
                  <a:pos x="3" y="16"/>
                </a:cxn>
                <a:cxn ang="0">
                  <a:pos x="2" y="16"/>
                </a:cxn>
              </a:cxnLst>
              <a:rect l="0" t="0" r="r" b="b"/>
              <a:pathLst>
                <a:path w="3" h="16">
                  <a:moveTo>
                    <a:pt x="2" y="16"/>
                  </a:moveTo>
                  <a:lnTo>
                    <a:pt x="1" y="16"/>
                  </a:lnTo>
                  <a:lnTo>
                    <a:pt x="0" y="0"/>
                  </a:lnTo>
                  <a:lnTo>
                    <a:pt x="1" y="0"/>
                  </a:lnTo>
                  <a:lnTo>
                    <a:pt x="2" y="0"/>
                  </a:lnTo>
                  <a:lnTo>
                    <a:pt x="3" y="16"/>
                  </a:lnTo>
                  <a:lnTo>
                    <a:pt x="2"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75" name="Freeform 8140"/>
            <p:cNvSpPr>
              <a:spLocks/>
            </p:cNvSpPr>
            <p:nvPr userDrawn="1"/>
          </p:nvSpPr>
          <p:spPr bwMode="auto">
            <a:xfrm>
              <a:off x="51" y="4022"/>
              <a:ext cx="6" cy="29"/>
            </a:xfrm>
            <a:custGeom>
              <a:avLst/>
              <a:gdLst/>
              <a:ahLst/>
              <a:cxnLst>
                <a:cxn ang="0">
                  <a:pos x="1" y="17"/>
                </a:cxn>
                <a:cxn ang="0">
                  <a:pos x="0" y="17"/>
                </a:cxn>
                <a:cxn ang="0">
                  <a:pos x="1" y="0"/>
                </a:cxn>
                <a:cxn ang="0">
                  <a:pos x="2" y="1"/>
                </a:cxn>
                <a:cxn ang="0">
                  <a:pos x="3" y="1"/>
                </a:cxn>
                <a:cxn ang="0">
                  <a:pos x="2" y="17"/>
                </a:cxn>
                <a:cxn ang="0">
                  <a:pos x="1" y="17"/>
                </a:cxn>
              </a:cxnLst>
              <a:rect l="0" t="0" r="r" b="b"/>
              <a:pathLst>
                <a:path w="3" h="17">
                  <a:moveTo>
                    <a:pt x="1" y="17"/>
                  </a:moveTo>
                  <a:lnTo>
                    <a:pt x="0" y="17"/>
                  </a:lnTo>
                  <a:lnTo>
                    <a:pt x="1" y="0"/>
                  </a:lnTo>
                  <a:lnTo>
                    <a:pt x="2" y="1"/>
                  </a:lnTo>
                  <a:lnTo>
                    <a:pt x="3" y="1"/>
                  </a:lnTo>
                  <a:lnTo>
                    <a:pt x="2" y="17"/>
                  </a:lnTo>
                  <a:lnTo>
                    <a:pt x="1" y="17"/>
                  </a:lnTo>
                  <a:close/>
                </a:path>
              </a:pathLst>
            </a:custGeom>
            <a:solidFill>
              <a:srgbClr val="24211D"/>
            </a:solidFill>
            <a:ln w="9525">
              <a:noFill/>
              <a:round/>
              <a:headEnd/>
              <a:tailEnd/>
            </a:ln>
          </p:spPr>
          <p:txBody>
            <a:bodyPr/>
            <a:lstStyle/>
            <a:p>
              <a:pPr>
                <a:defRPr/>
              </a:pPr>
              <a:endParaRPr lang="cs-CZ">
                <a:cs typeface="Arial" charset="0"/>
              </a:endParaRPr>
            </a:p>
          </p:txBody>
        </p:sp>
        <p:sp>
          <p:nvSpPr>
            <p:cNvPr id="76" name="Freeform 8141"/>
            <p:cNvSpPr>
              <a:spLocks/>
            </p:cNvSpPr>
            <p:nvPr userDrawn="1"/>
          </p:nvSpPr>
          <p:spPr bwMode="auto">
            <a:xfrm>
              <a:off x="53" y="3996"/>
              <a:ext cx="11" cy="28"/>
            </a:xfrm>
            <a:custGeom>
              <a:avLst/>
              <a:gdLst/>
              <a:ahLst/>
              <a:cxnLst>
                <a:cxn ang="0">
                  <a:pos x="1" y="16"/>
                </a:cxn>
                <a:cxn ang="0">
                  <a:pos x="0" y="15"/>
                </a:cxn>
                <a:cxn ang="0">
                  <a:pos x="3" y="0"/>
                </a:cxn>
                <a:cxn ang="0">
                  <a:pos x="5" y="0"/>
                </a:cxn>
                <a:cxn ang="0">
                  <a:pos x="6" y="1"/>
                </a:cxn>
                <a:cxn ang="0">
                  <a:pos x="2" y="16"/>
                </a:cxn>
                <a:cxn ang="0">
                  <a:pos x="1" y="16"/>
                </a:cxn>
              </a:cxnLst>
              <a:rect l="0" t="0" r="r" b="b"/>
              <a:pathLst>
                <a:path w="6" h="16">
                  <a:moveTo>
                    <a:pt x="1" y="16"/>
                  </a:moveTo>
                  <a:lnTo>
                    <a:pt x="0" y="15"/>
                  </a:lnTo>
                  <a:lnTo>
                    <a:pt x="3" y="0"/>
                  </a:lnTo>
                  <a:lnTo>
                    <a:pt x="5" y="0"/>
                  </a:lnTo>
                  <a:lnTo>
                    <a:pt x="6" y="1"/>
                  </a:lnTo>
                  <a:lnTo>
                    <a:pt x="2" y="16"/>
                  </a:lnTo>
                  <a:lnTo>
                    <a:pt x="1"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77" name="Freeform 8142"/>
            <p:cNvSpPr>
              <a:spLocks/>
            </p:cNvSpPr>
            <p:nvPr userDrawn="1"/>
          </p:nvSpPr>
          <p:spPr bwMode="auto">
            <a:xfrm>
              <a:off x="58" y="3970"/>
              <a:ext cx="14" cy="28"/>
            </a:xfrm>
            <a:custGeom>
              <a:avLst/>
              <a:gdLst/>
              <a:ahLst/>
              <a:cxnLst>
                <a:cxn ang="0">
                  <a:pos x="2" y="15"/>
                </a:cxn>
                <a:cxn ang="0">
                  <a:pos x="0" y="15"/>
                </a:cxn>
                <a:cxn ang="0">
                  <a:pos x="6" y="0"/>
                </a:cxn>
                <a:cxn ang="0">
                  <a:pos x="7" y="1"/>
                </a:cxn>
                <a:cxn ang="0">
                  <a:pos x="8" y="1"/>
                </a:cxn>
                <a:cxn ang="0">
                  <a:pos x="3" y="16"/>
                </a:cxn>
                <a:cxn ang="0">
                  <a:pos x="2" y="15"/>
                </a:cxn>
              </a:cxnLst>
              <a:rect l="0" t="0" r="r" b="b"/>
              <a:pathLst>
                <a:path w="8" h="16">
                  <a:moveTo>
                    <a:pt x="2" y="15"/>
                  </a:moveTo>
                  <a:lnTo>
                    <a:pt x="0" y="15"/>
                  </a:lnTo>
                  <a:lnTo>
                    <a:pt x="6" y="0"/>
                  </a:lnTo>
                  <a:lnTo>
                    <a:pt x="7" y="1"/>
                  </a:lnTo>
                  <a:lnTo>
                    <a:pt x="8" y="1"/>
                  </a:lnTo>
                  <a:lnTo>
                    <a:pt x="3" y="16"/>
                  </a:lnTo>
                  <a:lnTo>
                    <a:pt x="2"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78" name="Freeform 8143"/>
            <p:cNvSpPr>
              <a:spLocks/>
            </p:cNvSpPr>
            <p:nvPr userDrawn="1"/>
          </p:nvSpPr>
          <p:spPr bwMode="auto">
            <a:xfrm>
              <a:off x="69" y="3946"/>
              <a:ext cx="14" cy="26"/>
            </a:xfrm>
            <a:custGeom>
              <a:avLst/>
              <a:gdLst/>
              <a:ahLst/>
              <a:cxnLst>
                <a:cxn ang="0">
                  <a:pos x="1" y="15"/>
                </a:cxn>
                <a:cxn ang="0">
                  <a:pos x="0" y="14"/>
                </a:cxn>
                <a:cxn ang="0">
                  <a:pos x="6" y="0"/>
                </a:cxn>
                <a:cxn ang="0">
                  <a:pos x="7" y="1"/>
                </a:cxn>
                <a:cxn ang="0">
                  <a:pos x="8" y="2"/>
                </a:cxn>
                <a:cxn ang="0">
                  <a:pos x="2" y="15"/>
                </a:cxn>
                <a:cxn ang="0">
                  <a:pos x="1" y="15"/>
                </a:cxn>
              </a:cxnLst>
              <a:rect l="0" t="0" r="r" b="b"/>
              <a:pathLst>
                <a:path w="8" h="15">
                  <a:moveTo>
                    <a:pt x="1" y="15"/>
                  </a:moveTo>
                  <a:lnTo>
                    <a:pt x="0" y="14"/>
                  </a:lnTo>
                  <a:lnTo>
                    <a:pt x="6" y="0"/>
                  </a:lnTo>
                  <a:lnTo>
                    <a:pt x="7" y="1"/>
                  </a:lnTo>
                  <a:lnTo>
                    <a:pt x="8" y="2"/>
                  </a:lnTo>
                  <a:lnTo>
                    <a:pt x="2" y="15"/>
                  </a:lnTo>
                  <a:lnTo>
                    <a:pt x="1"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79" name="Freeform 8144"/>
            <p:cNvSpPr>
              <a:spLocks/>
            </p:cNvSpPr>
            <p:nvPr userDrawn="1"/>
          </p:nvSpPr>
          <p:spPr bwMode="auto">
            <a:xfrm>
              <a:off x="79" y="3925"/>
              <a:ext cx="19" cy="24"/>
            </a:xfrm>
            <a:custGeom>
              <a:avLst/>
              <a:gdLst/>
              <a:ahLst/>
              <a:cxnLst>
                <a:cxn ang="0">
                  <a:pos x="1" y="13"/>
                </a:cxn>
                <a:cxn ang="0">
                  <a:pos x="0" y="12"/>
                </a:cxn>
                <a:cxn ang="0">
                  <a:pos x="9" y="0"/>
                </a:cxn>
                <a:cxn ang="0">
                  <a:pos x="10" y="0"/>
                </a:cxn>
                <a:cxn ang="0">
                  <a:pos x="11" y="1"/>
                </a:cxn>
                <a:cxn ang="0">
                  <a:pos x="2" y="14"/>
                </a:cxn>
                <a:cxn ang="0">
                  <a:pos x="1" y="13"/>
                </a:cxn>
              </a:cxnLst>
              <a:rect l="0" t="0" r="r" b="b"/>
              <a:pathLst>
                <a:path w="11" h="14">
                  <a:moveTo>
                    <a:pt x="1" y="13"/>
                  </a:moveTo>
                  <a:lnTo>
                    <a:pt x="0" y="12"/>
                  </a:lnTo>
                  <a:lnTo>
                    <a:pt x="9" y="0"/>
                  </a:lnTo>
                  <a:lnTo>
                    <a:pt x="10" y="0"/>
                  </a:lnTo>
                  <a:lnTo>
                    <a:pt x="11" y="1"/>
                  </a:lnTo>
                  <a:lnTo>
                    <a:pt x="2" y="14"/>
                  </a:lnTo>
                  <a:lnTo>
                    <a:pt x="1"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80" name="Freeform 8145"/>
            <p:cNvSpPr>
              <a:spLocks/>
            </p:cNvSpPr>
            <p:nvPr userDrawn="1"/>
          </p:nvSpPr>
          <p:spPr bwMode="auto">
            <a:xfrm>
              <a:off x="95" y="3904"/>
              <a:ext cx="21" cy="23"/>
            </a:xfrm>
            <a:custGeom>
              <a:avLst/>
              <a:gdLst/>
              <a:ahLst/>
              <a:cxnLst>
                <a:cxn ang="0">
                  <a:pos x="1" y="12"/>
                </a:cxn>
                <a:cxn ang="0">
                  <a:pos x="0" y="12"/>
                </a:cxn>
                <a:cxn ang="0">
                  <a:pos x="10" y="0"/>
                </a:cxn>
                <a:cxn ang="0">
                  <a:pos x="11" y="1"/>
                </a:cxn>
                <a:cxn ang="0">
                  <a:pos x="12" y="2"/>
                </a:cxn>
                <a:cxn ang="0">
                  <a:pos x="2" y="13"/>
                </a:cxn>
                <a:cxn ang="0">
                  <a:pos x="1" y="12"/>
                </a:cxn>
              </a:cxnLst>
              <a:rect l="0" t="0" r="r" b="b"/>
              <a:pathLst>
                <a:path w="12" h="13">
                  <a:moveTo>
                    <a:pt x="1" y="12"/>
                  </a:moveTo>
                  <a:lnTo>
                    <a:pt x="0" y="12"/>
                  </a:lnTo>
                  <a:lnTo>
                    <a:pt x="10" y="0"/>
                  </a:lnTo>
                  <a:lnTo>
                    <a:pt x="11" y="1"/>
                  </a:lnTo>
                  <a:lnTo>
                    <a:pt x="12" y="2"/>
                  </a:lnTo>
                  <a:lnTo>
                    <a:pt x="2" y="13"/>
                  </a:lnTo>
                  <a:lnTo>
                    <a:pt x="1" y="12"/>
                  </a:lnTo>
                  <a:close/>
                </a:path>
              </a:pathLst>
            </a:custGeom>
            <a:solidFill>
              <a:srgbClr val="24211D"/>
            </a:solidFill>
            <a:ln w="9525">
              <a:noFill/>
              <a:round/>
              <a:headEnd/>
              <a:tailEnd/>
            </a:ln>
          </p:spPr>
          <p:txBody>
            <a:bodyPr/>
            <a:lstStyle/>
            <a:p>
              <a:pPr>
                <a:defRPr/>
              </a:pPr>
              <a:endParaRPr lang="cs-CZ">
                <a:cs typeface="Arial" charset="0"/>
              </a:endParaRPr>
            </a:p>
          </p:txBody>
        </p:sp>
        <p:sp>
          <p:nvSpPr>
            <p:cNvPr id="81" name="Freeform 8146"/>
            <p:cNvSpPr>
              <a:spLocks/>
            </p:cNvSpPr>
            <p:nvPr userDrawn="1"/>
          </p:nvSpPr>
          <p:spPr bwMode="auto">
            <a:xfrm>
              <a:off x="112" y="3887"/>
              <a:ext cx="23" cy="21"/>
            </a:xfrm>
            <a:custGeom>
              <a:avLst/>
              <a:gdLst/>
              <a:ahLst/>
              <a:cxnLst>
                <a:cxn ang="0">
                  <a:pos x="1" y="11"/>
                </a:cxn>
                <a:cxn ang="0">
                  <a:pos x="0" y="10"/>
                </a:cxn>
                <a:cxn ang="0">
                  <a:pos x="12" y="0"/>
                </a:cxn>
                <a:cxn ang="0">
                  <a:pos x="12" y="1"/>
                </a:cxn>
                <a:cxn ang="0">
                  <a:pos x="13" y="2"/>
                </a:cxn>
                <a:cxn ang="0">
                  <a:pos x="2" y="12"/>
                </a:cxn>
                <a:cxn ang="0">
                  <a:pos x="1" y="11"/>
                </a:cxn>
              </a:cxnLst>
              <a:rect l="0" t="0" r="r" b="b"/>
              <a:pathLst>
                <a:path w="13" h="12">
                  <a:moveTo>
                    <a:pt x="1" y="11"/>
                  </a:moveTo>
                  <a:lnTo>
                    <a:pt x="0" y="10"/>
                  </a:lnTo>
                  <a:lnTo>
                    <a:pt x="12" y="0"/>
                  </a:lnTo>
                  <a:lnTo>
                    <a:pt x="12" y="1"/>
                  </a:lnTo>
                  <a:lnTo>
                    <a:pt x="13" y="2"/>
                  </a:lnTo>
                  <a:lnTo>
                    <a:pt x="2" y="12"/>
                  </a:lnTo>
                  <a:lnTo>
                    <a:pt x="1" y="11"/>
                  </a:lnTo>
                  <a:close/>
                </a:path>
              </a:pathLst>
            </a:custGeom>
            <a:solidFill>
              <a:srgbClr val="24211D"/>
            </a:solidFill>
            <a:ln w="9525">
              <a:noFill/>
              <a:round/>
              <a:headEnd/>
              <a:tailEnd/>
            </a:ln>
          </p:spPr>
          <p:txBody>
            <a:bodyPr/>
            <a:lstStyle/>
            <a:p>
              <a:pPr>
                <a:defRPr/>
              </a:pPr>
              <a:endParaRPr lang="cs-CZ">
                <a:cs typeface="Arial" charset="0"/>
              </a:endParaRPr>
            </a:p>
          </p:txBody>
        </p:sp>
        <p:sp>
          <p:nvSpPr>
            <p:cNvPr id="82" name="Freeform 8147"/>
            <p:cNvSpPr>
              <a:spLocks/>
            </p:cNvSpPr>
            <p:nvPr userDrawn="1"/>
          </p:nvSpPr>
          <p:spPr bwMode="auto">
            <a:xfrm>
              <a:off x="133" y="3871"/>
              <a:ext cx="24" cy="19"/>
            </a:xfrm>
            <a:custGeom>
              <a:avLst/>
              <a:gdLst/>
              <a:ahLst/>
              <a:cxnLst>
                <a:cxn ang="0">
                  <a:pos x="0" y="10"/>
                </a:cxn>
                <a:cxn ang="0">
                  <a:pos x="0" y="9"/>
                </a:cxn>
                <a:cxn ang="0">
                  <a:pos x="13" y="0"/>
                </a:cxn>
                <a:cxn ang="0">
                  <a:pos x="13" y="1"/>
                </a:cxn>
                <a:cxn ang="0">
                  <a:pos x="14" y="2"/>
                </a:cxn>
                <a:cxn ang="0">
                  <a:pos x="1" y="11"/>
                </a:cxn>
                <a:cxn ang="0">
                  <a:pos x="0" y="10"/>
                </a:cxn>
              </a:cxnLst>
              <a:rect l="0" t="0" r="r" b="b"/>
              <a:pathLst>
                <a:path w="14" h="11">
                  <a:moveTo>
                    <a:pt x="0" y="10"/>
                  </a:moveTo>
                  <a:lnTo>
                    <a:pt x="0" y="9"/>
                  </a:lnTo>
                  <a:lnTo>
                    <a:pt x="13" y="0"/>
                  </a:lnTo>
                  <a:lnTo>
                    <a:pt x="13" y="1"/>
                  </a:lnTo>
                  <a:lnTo>
                    <a:pt x="14" y="2"/>
                  </a:lnTo>
                  <a:lnTo>
                    <a:pt x="1" y="11"/>
                  </a:lnTo>
                  <a:lnTo>
                    <a:pt x="0" y="10"/>
                  </a:lnTo>
                  <a:close/>
                </a:path>
              </a:pathLst>
            </a:custGeom>
            <a:solidFill>
              <a:srgbClr val="24211D"/>
            </a:solidFill>
            <a:ln w="9525">
              <a:noFill/>
              <a:round/>
              <a:headEnd/>
              <a:tailEnd/>
            </a:ln>
          </p:spPr>
          <p:txBody>
            <a:bodyPr/>
            <a:lstStyle/>
            <a:p>
              <a:pPr>
                <a:defRPr/>
              </a:pPr>
              <a:endParaRPr lang="cs-CZ">
                <a:cs typeface="Arial" charset="0"/>
              </a:endParaRPr>
            </a:p>
          </p:txBody>
        </p:sp>
        <p:sp>
          <p:nvSpPr>
            <p:cNvPr id="83" name="Freeform 8148"/>
            <p:cNvSpPr>
              <a:spLocks/>
            </p:cNvSpPr>
            <p:nvPr userDrawn="1"/>
          </p:nvSpPr>
          <p:spPr bwMode="auto">
            <a:xfrm>
              <a:off x="156" y="3859"/>
              <a:ext cx="24" cy="16"/>
            </a:xfrm>
            <a:custGeom>
              <a:avLst/>
              <a:gdLst/>
              <a:ahLst/>
              <a:cxnLst>
                <a:cxn ang="0">
                  <a:pos x="0" y="8"/>
                </a:cxn>
                <a:cxn ang="0">
                  <a:pos x="0" y="7"/>
                </a:cxn>
                <a:cxn ang="0">
                  <a:pos x="13" y="0"/>
                </a:cxn>
                <a:cxn ang="0">
                  <a:pos x="14" y="2"/>
                </a:cxn>
                <a:cxn ang="0">
                  <a:pos x="14" y="3"/>
                </a:cxn>
                <a:cxn ang="0">
                  <a:pos x="1" y="9"/>
                </a:cxn>
                <a:cxn ang="0">
                  <a:pos x="0" y="8"/>
                </a:cxn>
              </a:cxnLst>
              <a:rect l="0" t="0" r="r" b="b"/>
              <a:pathLst>
                <a:path w="14" h="9">
                  <a:moveTo>
                    <a:pt x="0" y="8"/>
                  </a:moveTo>
                  <a:lnTo>
                    <a:pt x="0" y="7"/>
                  </a:lnTo>
                  <a:lnTo>
                    <a:pt x="13" y="0"/>
                  </a:lnTo>
                  <a:lnTo>
                    <a:pt x="14" y="2"/>
                  </a:lnTo>
                  <a:lnTo>
                    <a:pt x="14" y="3"/>
                  </a:lnTo>
                  <a:lnTo>
                    <a:pt x="1" y="9"/>
                  </a:lnTo>
                  <a:lnTo>
                    <a:pt x="0" y="8"/>
                  </a:lnTo>
                  <a:close/>
                </a:path>
              </a:pathLst>
            </a:custGeom>
            <a:solidFill>
              <a:srgbClr val="24211D"/>
            </a:solidFill>
            <a:ln w="9525">
              <a:noFill/>
              <a:round/>
              <a:headEnd/>
              <a:tailEnd/>
            </a:ln>
          </p:spPr>
          <p:txBody>
            <a:bodyPr/>
            <a:lstStyle/>
            <a:p>
              <a:pPr>
                <a:defRPr/>
              </a:pPr>
              <a:endParaRPr lang="cs-CZ">
                <a:cs typeface="Arial" charset="0"/>
              </a:endParaRPr>
            </a:p>
          </p:txBody>
        </p:sp>
        <p:sp>
          <p:nvSpPr>
            <p:cNvPr id="84" name="Freeform 8149"/>
            <p:cNvSpPr>
              <a:spLocks/>
            </p:cNvSpPr>
            <p:nvPr userDrawn="1"/>
          </p:nvSpPr>
          <p:spPr bwMode="auto">
            <a:xfrm>
              <a:off x="178" y="3850"/>
              <a:ext cx="28" cy="14"/>
            </a:xfrm>
            <a:custGeom>
              <a:avLst/>
              <a:gdLst/>
              <a:ahLst/>
              <a:cxnLst>
                <a:cxn ang="0">
                  <a:pos x="1" y="7"/>
                </a:cxn>
                <a:cxn ang="0">
                  <a:pos x="0" y="5"/>
                </a:cxn>
                <a:cxn ang="0">
                  <a:pos x="15" y="0"/>
                </a:cxn>
                <a:cxn ang="0">
                  <a:pos x="15" y="1"/>
                </a:cxn>
                <a:cxn ang="0">
                  <a:pos x="16" y="3"/>
                </a:cxn>
                <a:cxn ang="0">
                  <a:pos x="1" y="8"/>
                </a:cxn>
                <a:cxn ang="0">
                  <a:pos x="1" y="7"/>
                </a:cxn>
              </a:cxnLst>
              <a:rect l="0" t="0" r="r" b="b"/>
              <a:pathLst>
                <a:path w="16" h="8">
                  <a:moveTo>
                    <a:pt x="1" y="7"/>
                  </a:moveTo>
                  <a:lnTo>
                    <a:pt x="0" y="5"/>
                  </a:lnTo>
                  <a:lnTo>
                    <a:pt x="15" y="0"/>
                  </a:lnTo>
                  <a:lnTo>
                    <a:pt x="15" y="1"/>
                  </a:lnTo>
                  <a:lnTo>
                    <a:pt x="16" y="3"/>
                  </a:lnTo>
                  <a:lnTo>
                    <a:pt x="1" y="8"/>
                  </a:lnTo>
                  <a:lnTo>
                    <a:pt x="1" y="7"/>
                  </a:lnTo>
                  <a:close/>
                </a:path>
              </a:pathLst>
            </a:custGeom>
            <a:solidFill>
              <a:srgbClr val="24211D"/>
            </a:solidFill>
            <a:ln w="9525">
              <a:noFill/>
              <a:round/>
              <a:headEnd/>
              <a:tailEnd/>
            </a:ln>
          </p:spPr>
          <p:txBody>
            <a:bodyPr/>
            <a:lstStyle/>
            <a:p>
              <a:pPr>
                <a:defRPr/>
              </a:pPr>
              <a:endParaRPr lang="cs-CZ">
                <a:cs typeface="Arial" charset="0"/>
              </a:endParaRPr>
            </a:p>
          </p:txBody>
        </p:sp>
        <p:sp>
          <p:nvSpPr>
            <p:cNvPr id="85" name="Freeform 8150"/>
            <p:cNvSpPr>
              <a:spLocks/>
            </p:cNvSpPr>
            <p:nvPr userDrawn="1"/>
          </p:nvSpPr>
          <p:spPr bwMode="auto">
            <a:xfrm>
              <a:off x="204" y="3845"/>
              <a:ext cx="28" cy="11"/>
            </a:xfrm>
            <a:custGeom>
              <a:avLst/>
              <a:gdLst/>
              <a:ahLst/>
              <a:cxnLst>
                <a:cxn ang="0">
                  <a:pos x="0" y="4"/>
                </a:cxn>
                <a:cxn ang="0">
                  <a:pos x="0" y="3"/>
                </a:cxn>
                <a:cxn ang="0">
                  <a:pos x="16" y="0"/>
                </a:cxn>
                <a:cxn ang="0">
                  <a:pos x="16" y="1"/>
                </a:cxn>
                <a:cxn ang="0">
                  <a:pos x="16" y="2"/>
                </a:cxn>
                <a:cxn ang="0">
                  <a:pos x="1" y="6"/>
                </a:cxn>
                <a:cxn ang="0">
                  <a:pos x="0" y="4"/>
                </a:cxn>
              </a:cxnLst>
              <a:rect l="0" t="0" r="r" b="b"/>
              <a:pathLst>
                <a:path w="16" h="6">
                  <a:moveTo>
                    <a:pt x="0" y="4"/>
                  </a:moveTo>
                  <a:lnTo>
                    <a:pt x="0" y="3"/>
                  </a:lnTo>
                  <a:lnTo>
                    <a:pt x="16" y="0"/>
                  </a:lnTo>
                  <a:lnTo>
                    <a:pt x="16" y="1"/>
                  </a:lnTo>
                  <a:lnTo>
                    <a:pt x="16" y="2"/>
                  </a:lnTo>
                  <a:lnTo>
                    <a:pt x="1" y="6"/>
                  </a:lnTo>
                  <a:lnTo>
                    <a:pt x="0" y="4"/>
                  </a:lnTo>
                  <a:close/>
                </a:path>
              </a:pathLst>
            </a:custGeom>
            <a:solidFill>
              <a:srgbClr val="24211D"/>
            </a:solidFill>
            <a:ln w="9525">
              <a:noFill/>
              <a:round/>
              <a:headEnd/>
              <a:tailEnd/>
            </a:ln>
          </p:spPr>
          <p:txBody>
            <a:bodyPr/>
            <a:lstStyle/>
            <a:p>
              <a:pPr>
                <a:defRPr/>
              </a:pPr>
              <a:endParaRPr lang="cs-CZ">
                <a:cs typeface="Arial" charset="0"/>
              </a:endParaRPr>
            </a:p>
          </p:txBody>
        </p:sp>
        <p:sp>
          <p:nvSpPr>
            <p:cNvPr id="86" name="Freeform 8151"/>
            <p:cNvSpPr>
              <a:spLocks/>
            </p:cNvSpPr>
            <p:nvPr userDrawn="1"/>
          </p:nvSpPr>
          <p:spPr bwMode="auto">
            <a:xfrm>
              <a:off x="232" y="3843"/>
              <a:ext cx="28" cy="6"/>
            </a:xfrm>
            <a:custGeom>
              <a:avLst/>
              <a:gdLst/>
              <a:ahLst/>
              <a:cxnLst>
                <a:cxn ang="0">
                  <a:pos x="0" y="2"/>
                </a:cxn>
                <a:cxn ang="0">
                  <a:pos x="0" y="1"/>
                </a:cxn>
                <a:cxn ang="0">
                  <a:pos x="16" y="0"/>
                </a:cxn>
                <a:cxn ang="0">
                  <a:pos x="16" y="1"/>
                </a:cxn>
                <a:cxn ang="0">
                  <a:pos x="16" y="2"/>
                </a:cxn>
                <a:cxn ang="0">
                  <a:pos x="0" y="3"/>
                </a:cxn>
                <a:cxn ang="0">
                  <a:pos x="0" y="2"/>
                </a:cxn>
              </a:cxnLst>
              <a:rect l="0" t="0" r="r" b="b"/>
              <a:pathLst>
                <a:path w="16" h="3">
                  <a:moveTo>
                    <a:pt x="0" y="2"/>
                  </a:moveTo>
                  <a:lnTo>
                    <a:pt x="0" y="1"/>
                  </a:lnTo>
                  <a:lnTo>
                    <a:pt x="16" y="0"/>
                  </a:lnTo>
                  <a:lnTo>
                    <a:pt x="16" y="1"/>
                  </a:lnTo>
                  <a:lnTo>
                    <a:pt x="16" y="2"/>
                  </a:lnTo>
                  <a:lnTo>
                    <a:pt x="0" y="3"/>
                  </a:lnTo>
                  <a:lnTo>
                    <a:pt x="0" y="2"/>
                  </a:lnTo>
                  <a:close/>
                </a:path>
              </a:pathLst>
            </a:custGeom>
            <a:solidFill>
              <a:srgbClr val="24211D"/>
            </a:solidFill>
            <a:ln w="9525">
              <a:noFill/>
              <a:round/>
              <a:headEnd/>
              <a:tailEnd/>
            </a:ln>
          </p:spPr>
          <p:txBody>
            <a:bodyPr/>
            <a:lstStyle/>
            <a:p>
              <a:pPr>
                <a:defRPr/>
              </a:pPr>
              <a:endParaRPr lang="cs-CZ">
                <a:cs typeface="Arial" charset="0"/>
              </a:endParaRPr>
            </a:p>
          </p:txBody>
        </p:sp>
        <p:sp>
          <p:nvSpPr>
            <p:cNvPr id="87" name="Freeform 8152"/>
            <p:cNvSpPr>
              <a:spLocks/>
            </p:cNvSpPr>
            <p:nvPr userDrawn="1"/>
          </p:nvSpPr>
          <p:spPr bwMode="auto">
            <a:xfrm>
              <a:off x="260" y="3843"/>
              <a:ext cx="27" cy="6"/>
            </a:xfrm>
            <a:custGeom>
              <a:avLst/>
              <a:gdLst/>
              <a:ahLst/>
              <a:cxnLst>
                <a:cxn ang="0">
                  <a:pos x="0" y="1"/>
                </a:cxn>
                <a:cxn ang="0">
                  <a:pos x="0" y="0"/>
                </a:cxn>
                <a:cxn ang="0">
                  <a:pos x="16" y="1"/>
                </a:cxn>
                <a:cxn ang="0">
                  <a:pos x="16" y="2"/>
                </a:cxn>
                <a:cxn ang="0">
                  <a:pos x="16" y="3"/>
                </a:cxn>
                <a:cxn ang="0">
                  <a:pos x="0" y="2"/>
                </a:cxn>
                <a:cxn ang="0">
                  <a:pos x="0" y="1"/>
                </a:cxn>
              </a:cxnLst>
              <a:rect l="0" t="0" r="r" b="b"/>
              <a:pathLst>
                <a:path w="16" h="3">
                  <a:moveTo>
                    <a:pt x="0" y="1"/>
                  </a:moveTo>
                  <a:lnTo>
                    <a:pt x="0" y="0"/>
                  </a:lnTo>
                  <a:lnTo>
                    <a:pt x="16" y="1"/>
                  </a:lnTo>
                  <a:lnTo>
                    <a:pt x="16" y="2"/>
                  </a:lnTo>
                  <a:lnTo>
                    <a:pt x="16" y="3"/>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88" name="Freeform 8153"/>
            <p:cNvSpPr>
              <a:spLocks/>
            </p:cNvSpPr>
            <p:nvPr userDrawn="1"/>
          </p:nvSpPr>
          <p:spPr bwMode="auto">
            <a:xfrm>
              <a:off x="287" y="3845"/>
              <a:ext cx="28" cy="11"/>
            </a:xfrm>
            <a:custGeom>
              <a:avLst/>
              <a:gdLst/>
              <a:ahLst/>
              <a:cxnLst>
                <a:cxn ang="0">
                  <a:pos x="0" y="1"/>
                </a:cxn>
                <a:cxn ang="0">
                  <a:pos x="0" y="0"/>
                </a:cxn>
                <a:cxn ang="0">
                  <a:pos x="16" y="3"/>
                </a:cxn>
                <a:cxn ang="0">
                  <a:pos x="16" y="4"/>
                </a:cxn>
                <a:cxn ang="0">
                  <a:pos x="15" y="6"/>
                </a:cxn>
                <a:cxn ang="0">
                  <a:pos x="0" y="2"/>
                </a:cxn>
                <a:cxn ang="0">
                  <a:pos x="0" y="1"/>
                </a:cxn>
              </a:cxnLst>
              <a:rect l="0" t="0" r="r" b="b"/>
              <a:pathLst>
                <a:path w="16" h="6">
                  <a:moveTo>
                    <a:pt x="0" y="1"/>
                  </a:moveTo>
                  <a:lnTo>
                    <a:pt x="0" y="0"/>
                  </a:lnTo>
                  <a:lnTo>
                    <a:pt x="16" y="3"/>
                  </a:lnTo>
                  <a:lnTo>
                    <a:pt x="16" y="4"/>
                  </a:lnTo>
                  <a:lnTo>
                    <a:pt x="15" y="6"/>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89" name="Freeform 8154"/>
            <p:cNvSpPr>
              <a:spLocks/>
            </p:cNvSpPr>
            <p:nvPr userDrawn="1"/>
          </p:nvSpPr>
          <p:spPr bwMode="auto">
            <a:xfrm>
              <a:off x="314" y="3850"/>
              <a:ext cx="27" cy="14"/>
            </a:xfrm>
            <a:custGeom>
              <a:avLst/>
              <a:gdLst/>
              <a:ahLst/>
              <a:cxnLst>
                <a:cxn ang="0">
                  <a:pos x="1" y="1"/>
                </a:cxn>
                <a:cxn ang="0">
                  <a:pos x="1" y="0"/>
                </a:cxn>
                <a:cxn ang="0">
                  <a:pos x="16" y="6"/>
                </a:cxn>
                <a:cxn ang="0">
                  <a:pos x="15" y="7"/>
                </a:cxn>
                <a:cxn ang="0">
                  <a:pos x="15" y="8"/>
                </a:cxn>
                <a:cxn ang="0">
                  <a:pos x="0" y="3"/>
                </a:cxn>
                <a:cxn ang="0">
                  <a:pos x="1" y="1"/>
                </a:cxn>
              </a:cxnLst>
              <a:rect l="0" t="0" r="r" b="b"/>
              <a:pathLst>
                <a:path w="16" h="8">
                  <a:moveTo>
                    <a:pt x="1" y="1"/>
                  </a:moveTo>
                  <a:lnTo>
                    <a:pt x="1" y="0"/>
                  </a:lnTo>
                  <a:lnTo>
                    <a:pt x="16" y="6"/>
                  </a:lnTo>
                  <a:lnTo>
                    <a:pt x="15" y="7"/>
                  </a:lnTo>
                  <a:lnTo>
                    <a:pt x="15" y="8"/>
                  </a:lnTo>
                  <a:lnTo>
                    <a:pt x="0" y="3"/>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90" name="Freeform 8155"/>
            <p:cNvSpPr>
              <a:spLocks/>
            </p:cNvSpPr>
            <p:nvPr userDrawn="1"/>
          </p:nvSpPr>
          <p:spPr bwMode="auto">
            <a:xfrm>
              <a:off x="340" y="3861"/>
              <a:ext cx="26" cy="14"/>
            </a:xfrm>
            <a:custGeom>
              <a:avLst/>
              <a:gdLst/>
              <a:ahLst/>
              <a:cxnLst>
                <a:cxn ang="0">
                  <a:pos x="0" y="1"/>
                </a:cxn>
                <a:cxn ang="0">
                  <a:pos x="1" y="0"/>
                </a:cxn>
                <a:cxn ang="0">
                  <a:pos x="15" y="6"/>
                </a:cxn>
                <a:cxn ang="0">
                  <a:pos x="14" y="7"/>
                </a:cxn>
                <a:cxn ang="0">
                  <a:pos x="13" y="8"/>
                </a:cxn>
                <a:cxn ang="0">
                  <a:pos x="0" y="2"/>
                </a:cxn>
                <a:cxn ang="0">
                  <a:pos x="0" y="1"/>
                </a:cxn>
              </a:cxnLst>
              <a:rect l="0" t="0" r="r" b="b"/>
              <a:pathLst>
                <a:path w="15" h="8">
                  <a:moveTo>
                    <a:pt x="0" y="1"/>
                  </a:moveTo>
                  <a:lnTo>
                    <a:pt x="1" y="0"/>
                  </a:lnTo>
                  <a:lnTo>
                    <a:pt x="15" y="6"/>
                  </a:lnTo>
                  <a:lnTo>
                    <a:pt x="14" y="7"/>
                  </a:lnTo>
                  <a:lnTo>
                    <a:pt x="13" y="8"/>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91" name="Freeform 8156"/>
            <p:cNvSpPr>
              <a:spLocks/>
            </p:cNvSpPr>
            <p:nvPr userDrawn="1"/>
          </p:nvSpPr>
          <p:spPr bwMode="auto">
            <a:xfrm>
              <a:off x="362" y="3871"/>
              <a:ext cx="26" cy="19"/>
            </a:xfrm>
            <a:custGeom>
              <a:avLst/>
              <a:gdLst/>
              <a:ahLst/>
              <a:cxnLst>
                <a:cxn ang="0">
                  <a:pos x="1" y="1"/>
                </a:cxn>
                <a:cxn ang="0">
                  <a:pos x="2" y="0"/>
                </a:cxn>
                <a:cxn ang="0">
                  <a:pos x="15" y="9"/>
                </a:cxn>
                <a:cxn ang="0">
                  <a:pos x="14" y="10"/>
                </a:cxn>
                <a:cxn ang="0">
                  <a:pos x="13" y="11"/>
                </a:cxn>
                <a:cxn ang="0">
                  <a:pos x="0" y="2"/>
                </a:cxn>
                <a:cxn ang="0">
                  <a:pos x="1" y="1"/>
                </a:cxn>
              </a:cxnLst>
              <a:rect l="0" t="0" r="r" b="b"/>
              <a:pathLst>
                <a:path w="15" h="11">
                  <a:moveTo>
                    <a:pt x="1" y="1"/>
                  </a:moveTo>
                  <a:lnTo>
                    <a:pt x="2" y="0"/>
                  </a:lnTo>
                  <a:lnTo>
                    <a:pt x="15" y="9"/>
                  </a:lnTo>
                  <a:lnTo>
                    <a:pt x="14" y="10"/>
                  </a:lnTo>
                  <a:lnTo>
                    <a:pt x="13" y="11"/>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92" name="Freeform 8157"/>
            <p:cNvSpPr>
              <a:spLocks/>
            </p:cNvSpPr>
            <p:nvPr userDrawn="1"/>
          </p:nvSpPr>
          <p:spPr bwMode="auto">
            <a:xfrm>
              <a:off x="385" y="3887"/>
              <a:ext cx="22" cy="21"/>
            </a:xfrm>
            <a:custGeom>
              <a:avLst/>
              <a:gdLst/>
              <a:ahLst/>
              <a:cxnLst>
                <a:cxn ang="0">
                  <a:pos x="1" y="1"/>
                </a:cxn>
                <a:cxn ang="0">
                  <a:pos x="2" y="0"/>
                </a:cxn>
                <a:cxn ang="0">
                  <a:pos x="13" y="10"/>
                </a:cxn>
                <a:cxn ang="0">
                  <a:pos x="12" y="11"/>
                </a:cxn>
                <a:cxn ang="0">
                  <a:pos x="11" y="12"/>
                </a:cxn>
                <a:cxn ang="0">
                  <a:pos x="0" y="2"/>
                </a:cxn>
                <a:cxn ang="0">
                  <a:pos x="1" y="1"/>
                </a:cxn>
              </a:cxnLst>
              <a:rect l="0" t="0" r="r" b="b"/>
              <a:pathLst>
                <a:path w="13" h="12">
                  <a:moveTo>
                    <a:pt x="1" y="1"/>
                  </a:moveTo>
                  <a:lnTo>
                    <a:pt x="2" y="0"/>
                  </a:lnTo>
                  <a:lnTo>
                    <a:pt x="13" y="10"/>
                  </a:lnTo>
                  <a:lnTo>
                    <a:pt x="12" y="11"/>
                  </a:lnTo>
                  <a:lnTo>
                    <a:pt x="11" y="12"/>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93" name="Freeform 8158"/>
            <p:cNvSpPr>
              <a:spLocks/>
            </p:cNvSpPr>
            <p:nvPr userDrawn="1"/>
          </p:nvSpPr>
          <p:spPr bwMode="auto">
            <a:xfrm>
              <a:off x="404" y="3904"/>
              <a:ext cx="21" cy="23"/>
            </a:xfrm>
            <a:custGeom>
              <a:avLst/>
              <a:gdLst/>
              <a:ahLst/>
              <a:cxnLst>
                <a:cxn ang="0">
                  <a:pos x="1" y="1"/>
                </a:cxn>
                <a:cxn ang="0">
                  <a:pos x="2" y="0"/>
                </a:cxn>
                <a:cxn ang="0">
                  <a:pos x="12" y="12"/>
                </a:cxn>
                <a:cxn ang="0">
                  <a:pos x="11" y="12"/>
                </a:cxn>
                <a:cxn ang="0">
                  <a:pos x="10" y="13"/>
                </a:cxn>
                <a:cxn ang="0">
                  <a:pos x="0" y="2"/>
                </a:cxn>
                <a:cxn ang="0">
                  <a:pos x="1" y="1"/>
                </a:cxn>
              </a:cxnLst>
              <a:rect l="0" t="0" r="r" b="b"/>
              <a:pathLst>
                <a:path w="12" h="13">
                  <a:moveTo>
                    <a:pt x="1" y="1"/>
                  </a:moveTo>
                  <a:lnTo>
                    <a:pt x="2" y="0"/>
                  </a:lnTo>
                  <a:lnTo>
                    <a:pt x="12" y="12"/>
                  </a:lnTo>
                  <a:lnTo>
                    <a:pt x="11" y="12"/>
                  </a:lnTo>
                  <a:lnTo>
                    <a:pt x="10" y="13"/>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94" name="Freeform 8159"/>
            <p:cNvSpPr>
              <a:spLocks/>
            </p:cNvSpPr>
            <p:nvPr userDrawn="1"/>
          </p:nvSpPr>
          <p:spPr bwMode="auto">
            <a:xfrm>
              <a:off x="421" y="3925"/>
              <a:ext cx="19" cy="24"/>
            </a:xfrm>
            <a:custGeom>
              <a:avLst/>
              <a:gdLst/>
              <a:ahLst/>
              <a:cxnLst>
                <a:cxn ang="0">
                  <a:pos x="1" y="0"/>
                </a:cxn>
                <a:cxn ang="0">
                  <a:pos x="2" y="0"/>
                </a:cxn>
                <a:cxn ang="0">
                  <a:pos x="11" y="12"/>
                </a:cxn>
                <a:cxn ang="0">
                  <a:pos x="10" y="13"/>
                </a:cxn>
                <a:cxn ang="0">
                  <a:pos x="9" y="14"/>
                </a:cxn>
                <a:cxn ang="0">
                  <a:pos x="0" y="1"/>
                </a:cxn>
                <a:cxn ang="0">
                  <a:pos x="1" y="0"/>
                </a:cxn>
              </a:cxnLst>
              <a:rect l="0" t="0" r="r" b="b"/>
              <a:pathLst>
                <a:path w="11" h="14">
                  <a:moveTo>
                    <a:pt x="1" y="0"/>
                  </a:moveTo>
                  <a:lnTo>
                    <a:pt x="2" y="0"/>
                  </a:lnTo>
                  <a:lnTo>
                    <a:pt x="11" y="12"/>
                  </a:lnTo>
                  <a:lnTo>
                    <a:pt x="10" y="13"/>
                  </a:lnTo>
                  <a:lnTo>
                    <a:pt x="9" y="14"/>
                  </a:lnTo>
                  <a:lnTo>
                    <a:pt x="0" y="1"/>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95" name="Freeform 8160"/>
            <p:cNvSpPr>
              <a:spLocks/>
            </p:cNvSpPr>
            <p:nvPr userDrawn="1"/>
          </p:nvSpPr>
          <p:spPr bwMode="auto">
            <a:xfrm>
              <a:off x="437" y="3946"/>
              <a:ext cx="15" cy="26"/>
            </a:xfrm>
            <a:custGeom>
              <a:avLst/>
              <a:gdLst/>
              <a:ahLst/>
              <a:cxnLst>
                <a:cxn ang="0">
                  <a:pos x="1" y="1"/>
                </a:cxn>
                <a:cxn ang="0">
                  <a:pos x="2" y="0"/>
                </a:cxn>
                <a:cxn ang="0">
                  <a:pos x="9" y="14"/>
                </a:cxn>
                <a:cxn ang="0">
                  <a:pos x="8" y="15"/>
                </a:cxn>
                <a:cxn ang="0">
                  <a:pos x="6" y="15"/>
                </a:cxn>
                <a:cxn ang="0">
                  <a:pos x="0" y="2"/>
                </a:cxn>
                <a:cxn ang="0">
                  <a:pos x="1" y="1"/>
                </a:cxn>
              </a:cxnLst>
              <a:rect l="0" t="0" r="r" b="b"/>
              <a:pathLst>
                <a:path w="9" h="15">
                  <a:moveTo>
                    <a:pt x="1" y="1"/>
                  </a:moveTo>
                  <a:lnTo>
                    <a:pt x="2" y="0"/>
                  </a:lnTo>
                  <a:lnTo>
                    <a:pt x="9" y="14"/>
                  </a:lnTo>
                  <a:lnTo>
                    <a:pt x="8" y="15"/>
                  </a:lnTo>
                  <a:lnTo>
                    <a:pt x="6" y="15"/>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96" name="Freeform 8161"/>
            <p:cNvSpPr>
              <a:spLocks/>
            </p:cNvSpPr>
            <p:nvPr userDrawn="1"/>
          </p:nvSpPr>
          <p:spPr bwMode="auto">
            <a:xfrm>
              <a:off x="447" y="3970"/>
              <a:ext cx="14" cy="28"/>
            </a:xfrm>
            <a:custGeom>
              <a:avLst/>
              <a:gdLst/>
              <a:ahLst/>
              <a:cxnLst>
                <a:cxn ang="0">
                  <a:pos x="2" y="1"/>
                </a:cxn>
                <a:cxn ang="0">
                  <a:pos x="3" y="0"/>
                </a:cxn>
                <a:cxn ang="0">
                  <a:pos x="8" y="15"/>
                </a:cxn>
                <a:cxn ang="0">
                  <a:pos x="7" y="15"/>
                </a:cxn>
                <a:cxn ang="0">
                  <a:pos x="6" y="16"/>
                </a:cxn>
                <a:cxn ang="0">
                  <a:pos x="0" y="1"/>
                </a:cxn>
                <a:cxn ang="0">
                  <a:pos x="2" y="1"/>
                </a:cxn>
              </a:cxnLst>
              <a:rect l="0" t="0" r="r" b="b"/>
              <a:pathLst>
                <a:path w="8" h="16">
                  <a:moveTo>
                    <a:pt x="2" y="1"/>
                  </a:moveTo>
                  <a:lnTo>
                    <a:pt x="3" y="0"/>
                  </a:lnTo>
                  <a:lnTo>
                    <a:pt x="8" y="15"/>
                  </a:lnTo>
                  <a:lnTo>
                    <a:pt x="7" y="15"/>
                  </a:lnTo>
                  <a:lnTo>
                    <a:pt x="6" y="16"/>
                  </a:lnTo>
                  <a:lnTo>
                    <a:pt x="0" y="1"/>
                  </a:lnTo>
                  <a:lnTo>
                    <a:pt x="2" y="1"/>
                  </a:lnTo>
                  <a:close/>
                </a:path>
              </a:pathLst>
            </a:custGeom>
            <a:solidFill>
              <a:srgbClr val="24211D"/>
            </a:solidFill>
            <a:ln w="9525">
              <a:noFill/>
              <a:round/>
              <a:headEnd/>
              <a:tailEnd/>
            </a:ln>
          </p:spPr>
          <p:txBody>
            <a:bodyPr/>
            <a:lstStyle/>
            <a:p>
              <a:pPr>
                <a:defRPr/>
              </a:pPr>
              <a:endParaRPr lang="cs-CZ">
                <a:cs typeface="Arial" charset="0"/>
              </a:endParaRPr>
            </a:p>
          </p:txBody>
        </p:sp>
        <p:sp>
          <p:nvSpPr>
            <p:cNvPr id="97" name="Freeform 8162"/>
            <p:cNvSpPr>
              <a:spLocks/>
            </p:cNvSpPr>
            <p:nvPr userDrawn="1"/>
          </p:nvSpPr>
          <p:spPr bwMode="auto">
            <a:xfrm>
              <a:off x="458" y="3996"/>
              <a:ext cx="8" cy="28"/>
            </a:xfrm>
            <a:custGeom>
              <a:avLst/>
              <a:gdLst/>
              <a:ahLst/>
              <a:cxnLst>
                <a:cxn ang="0">
                  <a:pos x="1" y="0"/>
                </a:cxn>
                <a:cxn ang="0">
                  <a:pos x="2" y="0"/>
                </a:cxn>
                <a:cxn ang="0">
                  <a:pos x="5" y="16"/>
                </a:cxn>
                <a:cxn ang="0">
                  <a:pos x="4" y="16"/>
                </a:cxn>
                <a:cxn ang="0">
                  <a:pos x="3" y="16"/>
                </a:cxn>
                <a:cxn ang="0">
                  <a:pos x="0" y="1"/>
                </a:cxn>
                <a:cxn ang="0">
                  <a:pos x="1" y="0"/>
                </a:cxn>
              </a:cxnLst>
              <a:rect l="0" t="0" r="r" b="b"/>
              <a:pathLst>
                <a:path w="5" h="16">
                  <a:moveTo>
                    <a:pt x="1" y="0"/>
                  </a:moveTo>
                  <a:lnTo>
                    <a:pt x="2" y="0"/>
                  </a:lnTo>
                  <a:lnTo>
                    <a:pt x="5" y="16"/>
                  </a:lnTo>
                  <a:lnTo>
                    <a:pt x="4" y="16"/>
                  </a:lnTo>
                  <a:lnTo>
                    <a:pt x="3" y="16"/>
                  </a:lnTo>
                  <a:lnTo>
                    <a:pt x="0" y="1"/>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98" name="Freeform 8163"/>
            <p:cNvSpPr>
              <a:spLocks/>
            </p:cNvSpPr>
            <p:nvPr userDrawn="1"/>
          </p:nvSpPr>
          <p:spPr bwMode="auto">
            <a:xfrm>
              <a:off x="463" y="4024"/>
              <a:ext cx="5" cy="27"/>
            </a:xfrm>
            <a:custGeom>
              <a:avLst/>
              <a:gdLst/>
              <a:ahLst/>
              <a:cxnLst>
                <a:cxn ang="0">
                  <a:pos x="1" y="0"/>
                </a:cxn>
                <a:cxn ang="0">
                  <a:pos x="2" y="0"/>
                </a:cxn>
                <a:cxn ang="0">
                  <a:pos x="3" y="16"/>
                </a:cxn>
                <a:cxn ang="0">
                  <a:pos x="2" y="16"/>
                </a:cxn>
                <a:cxn ang="0">
                  <a:pos x="1" y="16"/>
                </a:cxn>
                <a:cxn ang="0">
                  <a:pos x="0" y="0"/>
                </a:cxn>
                <a:cxn ang="0">
                  <a:pos x="1" y="0"/>
                </a:cxn>
              </a:cxnLst>
              <a:rect l="0" t="0" r="r" b="b"/>
              <a:pathLst>
                <a:path w="3" h="16">
                  <a:moveTo>
                    <a:pt x="1" y="0"/>
                  </a:moveTo>
                  <a:lnTo>
                    <a:pt x="2" y="0"/>
                  </a:lnTo>
                  <a:lnTo>
                    <a:pt x="3" y="16"/>
                  </a:lnTo>
                  <a:lnTo>
                    <a:pt x="2" y="16"/>
                  </a:lnTo>
                  <a:lnTo>
                    <a:pt x="1" y="16"/>
                  </a:lnTo>
                  <a:lnTo>
                    <a:pt x="0" y="0"/>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99" name="Freeform 8164"/>
            <p:cNvSpPr>
              <a:spLocks/>
            </p:cNvSpPr>
            <p:nvPr userDrawn="1"/>
          </p:nvSpPr>
          <p:spPr bwMode="auto">
            <a:xfrm>
              <a:off x="463" y="4051"/>
              <a:ext cx="5" cy="28"/>
            </a:xfrm>
            <a:custGeom>
              <a:avLst/>
              <a:gdLst/>
              <a:ahLst/>
              <a:cxnLst>
                <a:cxn ang="0">
                  <a:pos x="2" y="0"/>
                </a:cxn>
                <a:cxn ang="0">
                  <a:pos x="3" y="0"/>
                </a:cxn>
                <a:cxn ang="0">
                  <a:pos x="2" y="16"/>
                </a:cxn>
                <a:cxn ang="0">
                  <a:pos x="1" y="16"/>
                </a:cxn>
                <a:cxn ang="0">
                  <a:pos x="0" y="16"/>
                </a:cxn>
                <a:cxn ang="0">
                  <a:pos x="1" y="0"/>
                </a:cxn>
                <a:cxn ang="0">
                  <a:pos x="2" y="0"/>
                </a:cxn>
              </a:cxnLst>
              <a:rect l="0" t="0" r="r" b="b"/>
              <a:pathLst>
                <a:path w="3" h="16">
                  <a:moveTo>
                    <a:pt x="2" y="0"/>
                  </a:moveTo>
                  <a:lnTo>
                    <a:pt x="3" y="0"/>
                  </a:lnTo>
                  <a:lnTo>
                    <a:pt x="2" y="16"/>
                  </a:lnTo>
                  <a:lnTo>
                    <a:pt x="1" y="16"/>
                  </a:lnTo>
                  <a:lnTo>
                    <a:pt x="0" y="16"/>
                  </a:lnTo>
                  <a:lnTo>
                    <a:pt x="1" y="0"/>
                  </a:lnTo>
                  <a:lnTo>
                    <a:pt x="2"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00" name="Freeform 8165"/>
            <p:cNvSpPr>
              <a:spLocks/>
            </p:cNvSpPr>
            <p:nvPr userDrawn="1"/>
          </p:nvSpPr>
          <p:spPr bwMode="auto">
            <a:xfrm>
              <a:off x="458" y="4079"/>
              <a:ext cx="8" cy="28"/>
            </a:xfrm>
            <a:custGeom>
              <a:avLst/>
              <a:gdLst/>
              <a:ahLst/>
              <a:cxnLst>
                <a:cxn ang="0">
                  <a:pos x="4" y="0"/>
                </a:cxn>
                <a:cxn ang="0">
                  <a:pos x="5" y="0"/>
                </a:cxn>
                <a:cxn ang="0">
                  <a:pos x="2" y="16"/>
                </a:cxn>
                <a:cxn ang="0">
                  <a:pos x="1" y="15"/>
                </a:cxn>
                <a:cxn ang="0">
                  <a:pos x="0" y="15"/>
                </a:cxn>
                <a:cxn ang="0">
                  <a:pos x="3" y="0"/>
                </a:cxn>
                <a:cxn ang="0">
                  <a:pos x="4" y="0"/>
                </a:cxn>
              </a:cxnLst>
              <a:rect l="0" t="0" r="r" b="b"/>
              <a:pathLst>
                <a:path w="5" h="16">
                  <a:moveTo>
                    <a:pt x="4" y="0"/>
                  </a:moveTo>
                  <a:lnTo>
                    <a:pt x="5" y="0"/>
                  </a:lnTo>
                  <a:lnTo>
                    <a:pt x="2" y="16"/>
                  </a:lnTo>
                  <a:lnTo>
                    <a:pt x="1" y="15"/>
                  </a:lnTo>
                  <a:lnTo>
                    <a:pt x="0" y="15"/>
                  </a:lnTo>
                  <a:lnTo>
                    <a:pt x="3" y="0"/>
                  </a:lnTo>
                  <a:lnTo>
                    <a:pt x="4"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01" name="Freeform 8166"/>
            <p:cNvSpPr>
              <a:spLocks/>
            </p:cNvSpPr>
            <p:nvPr userDrawn="1"/>
          </p:nvSpPr>
          <p:spPr bwMode="auto">
            <a:xfrm>
              <a:off x="449" y="4105"/>
              <a:ext cx="12" cy="28"/>
            </a:xfrm>
            <a:custGeom>
              <a:avLst/>
              <a:gdLst/>
              <a:ahLst/>
              <a:cxnLst>
                <a:cxn ang="0">
                  <a:pos x="6" y="0"/>
                </a:cxn>
                <a:cxn ang="0">
                  <a:pos x="7" y="1"/>
                </a:cxn>
                <a:cxn ang="0">
                  <a:pos x="2" y="16"/>
                </a:cxn>
                <a:cxn ang="0">
                  <a:pos x="1" y="15"/>
                </a:cxn>
                <a:cxn ang="0">
                  <a:pos x="0" y="15"/>
                </a:cxn>
                <a:cxn ang="0">
                  <a:pos x="5" y="0"/>
                </a:cxn>
                <a:cxn ang="0">
                  <a:pos x="6" y="0"/>
                </a:cxn>
              </a:cxnLst>
              <a:rect l="0" t="0" r="r" b="b"/>
              <a:pathLst>
                <a:path w="7" h="16">
                  <a:moveTo>
                    <a:pt x="6" y="0"/>
                  </a:moveTo>
                  <a:lnTo>
                    <a:pt x="7" y="1"/>
                  </a:lnTo>
                  <a:lnTo>
                    <a:pt x="2" y="16"/>
                  </a:lnTo>
                  <a:lnTo>
                    <a:pt x="1" y="15"/>
                  </a:lnTo>
                  <a:lnTo>
                    <a:pt x="0" y="15"/>
                  </a:lnTo>
                  <a:lnTo>
                    <a:pt x="5" y="0"/>
                  </a:lnTo>
                  <a:lnTo>
                    <a:pt x="6"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02" name="Freeform 8167"/>
            <p:cNvSpPr>
              <a:spLocks/>
            </p:cNvSpPr>
            <p:nvPr userDrawn="1"/>
          </p:nvSpPr>
          <p:spPr bwMode="auto">
            <a:xfrm>
              <a:off x="437" y="4131"/>
              <a:ext cx="15" cy="24"/>
            </a:xfrm>
            <a:custGeom>
              <a:avLst/>
              <a:gdLst/>
              <a:ahLst/>
              <a:cxnLst>
                <a:cxn ang="0">
                  <a:pos x="8" y="0"/>
                </a:cxn>
                <a:cxn ang="0">
                  <a:pos x="9" y="1"/>
                </a:cxn>
                <a:cxn ang="0">
                  <a:pos x="2" y="14"/>
                </a:cxn>
                <a:cxn ang="0">
                  <a:pos x="1" y="14"/>
                </a:cxn>
                <a:cxn ang="0">
                  <a:pos x="0" y="13"/>
                </a:cxn>
                <a:cxn ang="0">
                  <a:pos x="7" y="0"/>
                </a:cxn>
                <a:cxn ang="0">
                  <a:pos x="8" y="0"/>
                </a:cxn>
              </a:cxnLst>
              <a:rect l="0" t="0" r="r" b="b"/>
              <a:pathLst>
                <a:path w="9" h="14">
                  <a:moveTo>
                    <a:pt x="8" y="0"/>
                  </a:moveTo>
                  <a:lnTo>
                    <a:pt x="9" y="1"/>
                  </a:lnTo>
                  <a:lnTo>
                    <a:pt x="2" y="14"/>
                  </a:lnTo>
                  <a:lnTo>
                    <a:pt x="1" y="14"/>
                  </a:lnTo>
                  <a:lnTo>
                    <a:pt x="0" y="13"/>
                  </a:lnTo>
                  <a:lnTo>
                    <a:pt x="7" y="0"/>
                  </a:lnTo>
                  <a:lnTo>
                    <a:pt x="8"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03" name="Freeform 8168"/>
            <p:cNvSpPr>
              <a:spLocks/>
            </p:cNvSpPr>
            <p:nvPr userDrawn="1"/>
          </p:nvSpPr>
          <p:spPr bwMode="auto">
            <a:xfrm>
              <a:off x="421" y="4154"/>
              <a:ext cx="19" cy="24"/>
            </a:xfrm>
            <a:custGeom>
              <a:avLst/>
              <a:gdLst/>
              <a:ahLst/>
              <a:cxnLst>
                <a:cxn ang="0">
                  <a:pos x="10" y="1"/>
                </a:cxn>
                <a:cxn ang="0">
                  <a:pos x="11" y="1"/>
                </a:cxn>
                <a:cxn ang="0">
                  <a:pos x="2" y="14"/>
                </a:cxn>
                <a:cxn ang="0">
                  <a:pos x="1" y="13"/>
                </a:cxn>
                <a:cxn ang="0">
                  <a:pos x="0" y="13"/>
                </a:cxn>
                <a:cxn ang="0">
                  <a:pos x="9" y="0"/>
                </a:cxn>
                <a:cxn ang="0">
                  <a:pos x="10" y="1"/>
                </a:cxn>
              </a:cxnLst>
              <a:rect l="0" t="0" r="r" b="b"/>
              <a:pathLst>
                <a:path w="11" h="14">
                  <a:moveTo>
                    <a:pt x="10" y="1"/>
                  </a:moveTo>
                  <a:lnTo>
                    <a:pt x="11" y="1"/>
                  </a:lnTo>
                  <a:lnTo>
                    <a:pt x="2" y="14"/>
                  </a:lnTo>
                  <a:lnTo>
                    <a:pt x="1" y="13"/>
                  </a:lnTo>
                  <a:lnTo>
                    <a:pt x="0" y="13"/>
                  </a:lnTo>
                  <a:lnTo>
                    <a:pt x="9" y="0"/>
                  </a:lnTo>
                  <a:lnTo>
                    <a:pt x="1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04" name="Freeform 8169"/>
            <p:cNvSpPr>
              <a:spLocks/>
            </p:cNvSpPr>
            <p:nvPr userDrawn="1"/>
          </p:nvSpPr>
          <p:spPr bwMode="auto">
            <a:xfrm>
              <a:off x="404" y="4176"/>
              <a:ext cx="21" cy="23"/>
            </a:xfrm>
            <a:custGeom>
              <a:avLst/>
              <a:gdLst/>
              <a:ahLst/>
              <a:cxnLst>
                <a:cxn ang="0">
                  <a:pos x="11" y="0"/>
                </a:cxn>
                <a:cxn ang="0">
                  <a:pos x="12" y="1"/>
                </a:cxn>
                <a:cxn ang="0">
                  <a:pos x="2" y="13"/>
                </a:cxn>
                <a:cxn ang="0">
                  <a:pos x="1" y="12"/>
                </a:cxn>
                <a:cxn ang="0">
                  <a:pos x="0" y="11"/>
                </a:cxn>
                <a:cxn ang="0">
                  <a:pos x="10" y="0"/>
                </a:cxn>
                <a:cxn ang="0">
                  <a:pos x="11" y="0"/>
                </a:cxn>
              </a:cxnLst>
              <a:rect l="0" t="0" r="r" b="b"/>
              <a:pathLst>
                <a:path w="12" h="13">
                  <a:moveTo>
                    <a:pt x="11" y="0"/>
                  </a:moveTo>
                  <a:lnTo>
                    <a:pt x="12" y="1"/>
                  </a:lnTo>
                  <a:lnTo>
                    <a:pt x="2" y="13"/>
                  </a:lnTo>
                  <a:lnTo>
                    <a:pt x="1" y="12"/>
                  </a:lnTo>
                  <a:lnTo>
                    <a:pt x="0" y="11"/>
                  </a:lnTo>
                  <a:lnTo>
                    <a:pt x="10" y="0"/>
                  </a:lnTo>
                  <a:lnTo>
                    <a:pt x="1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05" name="Freeform 8170"/>
            <p:cNvSpPr>
              <a:spLocks/>
            </p:cNvSpPr>
            <p:nvPr userDrawn="1"/>
          </p:nvSpPr>
          <p:spPr bwMode="auto">
            <a:xfrm>
              <a:off x="385" y="4195"/>
              <a:ext cx="22" cy="21"/>
            </a:xfrm>
            <a:custGeom>
              <a:avLst/>
              <a:gdLst/>
              <a:ahLst/>
              <a:cxnLst>
                <a:cxn ang="0">
                  <a:pos x="12" y="1"/>
                </a:cxn>
                <a:cxn ang="0">
                  <a:pos x="13" y="2"/>
                </a:cxn>
                <a:cxn ang="0">
                  <a:pos x="1" y="12"/>
                </a:cxn>
                <a:cxn ang="0">
                  <a:pos x="1" y="11"/>
                </a:cxn>
                <a:cxn ang="0">
                  <a:pos x="0" y="10"/>
                </a:cxn>
                <a:cxn ang="0">
                  <a:pos x="11" y="0"/>
                </a:cxn>
                <a:cxn ang="0">
                  <a:pos x="12" y="1"/>
                </a:cxn>
              </a:cxnLst>
              <a:rect l="0" t="0" r="r" b="b"/>
              <a:pathLst>
                <a:path w="13" h="12">
                  <a:moveTo>
                    <a:pt x="12" y="1"/>
                  </a:moveTo>
                  <a:lnTo>
                    <a:pt x="13" y="2"/>
                  </a:lnTo>
                  <a:lnTo>
                    <a:pt x="1" y="12"/>
                  </a:lnTo>
                  <a:lnTo>
                    <a:pt x="1" y="11"/>
                  </a:lnTo>
                  <a:lnTo>
                    <a:pt x="0" y="10"/>
                  </a:lnTo>
                  <a:lnTo>
                    <a:pt x="11" y="0"/>
                  </a:lnTo>
                  <a:lnTo>
                    <a:pt x="12"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06" name="Freeform 8171"/>
            <p:cNvSpPr>
              <a:spLocks/>
            </p:cNvSpPr>
            <p:nvPr userDrawn="1"/>
          </p:nvSpPr>
          <p:spPr bwMode="auto">
            <a:xfrm>
              <a:off x="364" y="4213"/>
              <a:ext cx="22" cy="17"/>
            </a:xfrm>
            <a:custGeom>
              <a:avLst/>
              <a:gdLst/>
              <a:ahLst/>
              <a:cxnLst>
                <a:cxn ang="0">
                  <a:pos x="13" y="1"/>
                </a:cxn>
                <a:cxn ang="0">
                  <a:pos x="13" y="2"/>
                </a:cxn>
                <a:cxn ang="0">
                  <a:pos x="1" y="10"/>
                </a:cxn>
                <a:cxn ang="0">
                  <a:pos x="0" y="9"/>
                </a:cxn>
                <a:cxn ang="0">
                  <a:pos x="0" y="8"/>
                </a:cxn>
                <a:cxn ang="0">
                  <a:pos x="12" y="0"/>
                </a:cxn>
                <a:cxn ang="0">
                  <a:pos x="13" y="1"/>
                </a:cxn>
              </a:cxnLst>
              <a:rect l="0" t="0" r="r" b="b"/>
              <a:pathLst>
                <a:path w="13" h="10">
                  <a:moveTo>
                    <a:pt x="13" y="1"/>
                  </a:moveTo>
                  <a:lnTo>
                    <a:pt x="13" y="2"/>
                  </a:lnTo>
                  <a:lnTo>
                    <a:pt x="1" y="10"/>
                  </a:lnTo>
                  <a:lnTo>
                    <a:pt x="0" y="9"/>
                  </a:lnTo>
                  <a:lnTo>
                    <a:pt x="0" y="8"/>
                  </a:lnTo>
                  <a:lnTo>
                    <a:pt x="12" y="0"/>
                  </a:lnTo>
                  <a:lnTo>
                    <a:pt x="13"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07" name="Freeform 8172"/>
            <p:cNvSpPr>
              <a:spLocks/>
            </p:cNvSpPr>
            <p:nvPr userDrawn="1"/>
          </p:nvSpPr>
          <p:spPr bwMode="auto">
            <a:xfrm>
              <a:off x="340" y="4227"/>
              <a:ext cx="26" cy="15"/>
            </a:xfrm>
            <a:custGeom>
              <a:avLst/>
              <a:gdLst/>
              <a:ahLst/>
              <a:cxnLst>
                <a:cxn ang="0">
                  <a:pos x="14" y="1"/>
                </a:cxn>
                <a:cxn ang="0">
                  <a:pos x="15" y="2"/>
                </a:cxn>
                <a:cxn ang="0">
                  <a:pos x="1" y="9"/>
                </a:cxn>
                <a:cxn ang="0">
                  <a:pos x="0" y="8"/>
                </a:cxn>
                <a:cxn ang="0">
                  <a:pos x="0" y="7"/>
                </a:cxn>
                <a:cxn ang="0">
                  <a:pos x="14" y="0"/>
                </a:cxn>
                <a:cxn ang="0">
                  <a:pos x="14" y="1"/>
                </a:cxn>
              </a:cxnLst>
              <a:rect l="0" t="0" r="r" b="b"/>
              <a:pathLst>
                <a:path w="15" h="9">
                  <a:moveTo>
                    <a:pt x="14" y="1"/>
                  </a:moveTo>
                  <a:lnTo>
                    <a:pt x="15" y="2"/>
                  </a:lnTo>
                  <a:lnTo>
                    <a:pt x="1" y="9"/>
                  </a:lnTo>
                  <a:lnTo>
                    <a:pt x="0" y="8"/>
                  </a:lnTo>
                  <a:lnTo>
                    <a:pt x="0" y="7"/>
                  </a:lnTo>
                  <a:lnTo>
                    <a:pt x="14" y="0"/>
                  </a:lnTo>
                  <a:lnTo>
                    <a:pt x="14"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08" name="Freeform 8173"/>
            <p:cNvSpPr>
              <a:spLocks/>
            </p:cNvSpPr>
            <p:nvPr userDrawn="1"/>
          </p:nvSpPr>
          <p:spPr bwMode="auto">
            <a:xfrm>
              <a:off x="314" y="4239"/>
              <a:ext cx="27" cy="12"/>
            </a:xfrm>
            <a:custGeom>
              <a:avLst/>
              <a:gdLst/>
              <a:ahLst/>
              <a:cxnLst>
                <a:cxn ang="0">
                  <a:pos x="15" y="1"/>
                </a:cxn>
                <a:cxn ang="0">
                  <a:pos x="16" y="2"/>
                </a:cxn>
                <a:cxn ang="0">
                  <a:pos x="1" y="7"/>
                </a:cxn>
                <a:cxn ang="0">
                  <a:pos x="1" y="6"/>
                </a:cxn>
                <a:cxn ang="0">
                  <a:pos x="0" y="5"/>
                </a:cxn>
                <a:cxn ang="0">
                  <a:pos x="15" y="0"/>
                </a:cxn>
                <a:cxn ang="0">
                  <a:pos x="15" y="1"/>
                </a:cxn>
              </a:cxnLst>
              <a:rect l="0" t="0" r="r" b="b"/>
              <a:pathLst>
                <a:path w="16" h="7">
                  <a:moveTo>
                    <a:pt x="15" y="1"/>
                  </a:moveTo>
                  <a:lnTo>
                    <a:pt x="16" y="2"/>
                  </a:lnTo>
                  <a:lnTo>
                    <a:pt x="1" y="7"/>
                  </a:lnTo>
                  <a:lnTo>
                    <a:pt x="1" y="6"/>
                  </a:lnTo>
                  <a:lnTo>
                    <a:pt x="0" y="5"/>
                  </a:lnTo>
                  <a:lnTo>
                    <a:pt x="15" y="0"/>
                  </a:lnTo>
                  <a:lnTo>
                    <a:pt x="15"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09" name="Freeform 8174"/>
            <p:cNvSpPr>
              <a:spLocks/>
            </p:cNvSpPr>
            <p:nvPr userDrawn="1"/>
          </p:nvSpPr>
          <p:spPr bwMode="auto">
            <a:xfrm>
              <a:off x="287" y="4247"/>
              <a:ext cx="28" cy="11"/>
            </a:xfrm>
            <a:custGeom>
              <a:avLst/>
              <a:gdLst/>
              <a:ahLst/>
              <a:cxnLst>
                <a:cxn ang="0">
                  <a:pos x="16" y="1"/>
                </a:cxn>
                <a:cxn ang="0">
                  <a:pos x="16" y="2"/>
                </a:cxn>
                <a:cxn ang="0">
                  <a:pos x="0" y="6"/>
                </a:cxn>
                <a:cxn ang="0">
                  <a:pos x="0" y="4"/>
                </a:cxn>
                <a:cxn ang="0">
                  <a:pos x="0" y="3"/>
                </a:cxn>
                <a:cxn ang="0">
                  <a:pos x="15" y="0"/>
                </a:cxn>
                <a:cxn ang="0">
                  <a:pos x="16" y="1"/>
                </a:cxn>
              </a:cxnLst>
              <a:rect l="0" t="0" r="r" b="b"/>
              <a:pathLst>
                <a:path w="16" h="6">
                  <a:moveTo>
                    <a:pt x="16" y="1"/>
                  </a:moveTo>
                  <a:lnTo>
                    <a:pt x="16" y="2"/>
                  </a:lnTo>
                  <a:lnTo>
                    <a:pt x="0" y="6"/>
                  </a:lnTo>
                  <a:lnTo>
                    <a:pt x="0" y="4"/>
                  </a:lnTo>
                  <a:lnTo>
                    <a:pt x="0" y="3"/>
                  </a:lnTo>
                  <a:lnTo>
                    <a:pt x="15" y="0"/>
                  </a:lnTo>
                  <a:lnTo>
                    <a:pt x="16"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10" name="Freeform 8175"/>
            <p:cNvSpPr>
              <a:spLocks/>
            </p:cNvSpPr>
            <p:nvPr userDrawn="1"/>
          </p:nvSpPr>
          <p:spPr bwMode="auto">
            <a:xfrm>
              <a:off x="260" y="4253"/>
              <a:ext cx="27" cy="6"/>
            </a:xfrm>
            <a:custGeom>
              <a:avLst/>
              <a:gdLst/>
              <a:ahLst/>
              <a:cxnLst>
                <a:cxn ang="0">
                  <a:pos x="16" y="1"/>
                </a:cxn>
                <a:cxn ang="0">
                  <a:pos x="16" y="3"/>
                </a:cxn>
                <a:cxn ang="0">
                  <a:pos x="0" y="4"/>
                </a:cxn>
                <a:cxn ang="0">
                  <a:pos x="0" y="2"/>
                </a:cxn>
                <a:cxn ang="0">
                  <a:pos x="0" y="1"/>
                </a:cxn>
                <a:cxn ang="0">
                  <a:pos x="16" y="0"/>
                </a:cxn>
                <a:cxn ang="0">
                  <a:pos x="16" y="1"/>
                </a:cxn>
              </a:cxnLst>
              <a:rect l="0" t="0" r="r" b="b"/>
              <a:pathLst>
                <a:path w="16" h="4">
                  <a:moveTo>
                    <a:pt x="16" y="1"/>
                  </a:moveTo>
                  <a:lnTo>
                    <a:pt x="16" y="3"/>
                  </a:lnTo>
                  <a:lnTo>
                    <a:pt x="0" y="4"/>
                  </a:lnTo>
                  <a:lnTo>
                    <a:pt x="0" y="2"/>
                  </a:lnTo>
                  <a:lnTo>
                    <a:pt x="0" y="1"/>
                  </a:lnTo>
                  <a:lnTo>
                    <a:pt x="16" y="0"/>
                  </a:lnTo>
                  <a:lnTo>
                    <a:pt x="16"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11" name="Rectangle 8176"/>
            <p:cNvSpPr>
              <a:spLocks noChangeArrowheads="1"/>
            </p:cNvSpPr>
            <p:nvPr userDrawn="1"/>
          </p:nvSpPr>
          <p:spPr bwMode="auto">
            <a:xfrm>
              <a:off x="466" y="4050"/>
              <a:ext cx="21" cy="3"/>
            </a:xfrm>
            <a:prstGeom prst="rect">
              <a:avLst/>
            </a:prstGeom>
            <a:solidFill>
              <a:srgbClr val="24211D"/>
            </a:solidFill>
            <a:ln w="9525">
              <a:noFill/>
              <a:miter lim="800000"/>
              <a:headEnd/>
              <a:tailEnd/>
            </a:ln>
          </p:spPr>
          <p:txBody>
            <a:bodyPr/>
            <a:lstStyle/>
            <a:p>
              <a:pPr>
                <a:defRPr/>
              </a:pPr>
              <a:endParaRPr lang="cs-CZ">
                <a:cs typeface="Arial" charset="0"/>
              </a:endParaRPr>
            </a:p>
          </p:txBody>
        </p:sp>
        <p:sp>
          <p:nvSpPr>
            <p:cNvPr id="112" name="Rectangle 8177"/>
            <p:cNvSpPr>
              <a:spLocks noChangeArrowheads="1"/>
            </p:cNvSpPr>
            <p:nvPr userDrawn="1"/>
          </p:nvSpPr>
          <p:spPr bwMode="auto">
            <a:xfrm>
              <a:off x="32" y="4050"/>
              <a:ext cx="21" cy="3"/>
            </a:xfrm>
            <a:prstGeom prst="rect">
              <a:avLst/>
            </a:prstGeom>
            <a:solidFill>
              <a:srgbClr val="24211D"/>
            </a:solidFill>
            <a:ln w="9525">
              <a:noFill/>
              <a:miter lim="800000"/>
              <a:headEnd/>
              <a:tailEnd/>
            </a:ln>
          </p:spPr>
          <p:txBody>
            <a:bodyPr/>
            <a:lstStyle/>
            <a:p>
              <a:pPr>
                <a:defRPr/>
              </a:pPr>
              <a:endParaRPr lang="cs-CZ">
                <a:cs typeface="Arial" charset="0"/>
              </a:endParaRPr>
            </a:p>
          </p:txBody>
        </p:sp>
        <p:sp>
          <p:nvSpPr>
            <p:cNvPr id="113" name="Freeform 8178"/>
            <p:cNvSpPr>
              <a:spLocks/>
            </p:cNvSpPr>
            <p:nvPr userDrawn="1"/>
          </p:nvSpPr>
          <p:spPr bwMode="auto">
            <a:xfrm>
              <a:off x="32" y="4051"/>
              <a:ext cx="455" cy="226"/>
            </a:xfrm>
            <a:custGeom>
              <a:avLst/>
              <a:gdLst/>
              <a:ahLst/>
              <a:cxnLst>
                <a:cxn ang="0">
                  <a:pos x="0" y="0"/>
                </a:cxn>
                <a:cxn ang="0">
                  <a:pos x="0" y="12"/>
                </a:cxn>
                <a:cxn ang="0">
                  <a:pos x="4" y="33"/>
                </a:cxn>
                <a:cxn ang="0">
                  <a:pos x="14" y="59"/>
                </a:cxn>
                <a:cxn ang="0">
                  <a:pos x="24" y="75"/>
                </a:cxn>
                <a:cxn ang="0">
                  <a:pos x="40" y="95"/>
                </a:cxn>
                <a:cxn ang="0">
                  <a:pos x="68" y="115"/>
                </a:cxn>
                <a:cxn ang="0">
                  <a:pos x="91" y="124"/>
                </a:cxn>
                <a:cxn ang="0">
                  <a:pos x="109" y="128"/>
                </a:cxn>
                <a:cxn ang="0">
                  <a:pos x="131" y="130"/>
                </a:cxn>
                <a:cxn ang="0">
                  <a:pos x="155" y="128"/>
                </a:cxn>
                <a:cxn ang="0">
                  <a:pos x="181" y="120"/>
                </a:cxn>
                <a:cxn ang="0">
                  <a:pos x="198" y="113"/>
                </a:cxn>
                <a:cxn ang="0">
                  <a:pos x="224" y="91"/>
                </a:cxn>
                <a:cxn ang="0">
                  <a:pos x="238" y="75"/>
                </a:cxn>
                <a:cxn ang="0">
                  <a:pos x="250" y="53"/>
                </a:cxn>
                <a:cxn ang="0">
                  <a:pos x="256" y="37"/>
                </a:cxn>
                <a:cxn ang="0">
                  <a:pos x="260" y="22"/>
                </a:cxn>
                <a:cxn ang="0">
                  <a:pos x="262" y="8"/>
                </a:cxn>
                <a:cxn ang="0">
                  <a:pos x="262" y="0"/>
                </a:cxn>
                <a:cxn ang="0">
                  <a:pos x="250" y="0"/>
                </a:cxn>
                <a:cxn ang="0">
                  <a:pos x="248" y="20"/>
                </a:cxn>
                <a:cxn ang="0">
                  <a:pos x="242" y="41"/>
                </a:cxn>
                <a:cxn ang="0">
                  <a:pos x="232" y="63"/>
                </a:cxn>
                <a:cxn ang="0">
                  <a:pos x="210" y="89"/>
                </a:cxn>
                <a:cxn ang="0">
                  <a:pos x="187" y="105"/>
                </a:cxn>
                <a:cxn ang="0">
                  <a:pos x="161" y="115"/>
                </a:cxn>
                <a:cxn ang="0">
                  <a:pos x="135" y="118"/>
                </a:cxn>
                <a:cxn ang="0">
                  <a:pos x="107" y="116"/>
                </a:cxn>
                <a:cxn ang="0">
                  <a:pos x="78" y="107"/>
                </a:cxn>
                <a:cxn ang="0">
                  <a:pos x="54" y="91"/>
                </a:cxn>
                <a:cxn ang="0">
                  <a:pos x="34" y="69"/>
                </a:cxn>
                <a:cxn ang="0">
                  <a:pos x="22" y="49"/>
                </a:cxn>
                <a:cxn ang="0">
                  <a:pos x="16" y="31"/>
                </a:cxn>
                <a:cxn ang="0">
                  <a:pos x="14" y="22"/>
                </a:cxn>
                <a:cxn ang="0">
                  <a:pos x="12" y="8"/>
                </a:cxn>
                <a:cxn ang="0">
                  <a:pos x="12" y="0"/>
                </a:cxn>
                <a:cxn ang="0">
                  <a:pos x="0" y="0"/>
                </a:cxn>
              </a:cxnLst>
              <a:rect l="0" t="0" r="r" b="b"/>
              <a:pathLst>
                <a:path w="262" h="130">
                  <a:moveTo>
                    <a:pt x="0" y="0"/>
                  </a:moveTo>
                  <a:lnTo>
                    <a:pt x="0" y="12"/>
                  </a:lnTo>
                  <a:lnTo>
                    <a:pt x="4" y="33"/>
                  </a:lnTo>
                  <a:lnTo>
                    <a:pt x="14" y="59"/>
                  </a:lnTo>
                  <a:lnTo>
                    <a:pt x="24" y="75"/>
                  </a:lnTo>
                  <a:lnTo>
                    <a:pt x="40" y="95"/>
                  </a:lnTo>
                  <a:lnTo>
                    <a:pt x="68" y="115"/>
                  </a:lnTo>
                  <a:lnTo>
                    <a:pt x="91" y="124"/>
                  </a:lnTo>
                  <a:lnTo>
                    <a:pt x="109" y="128"/>
                  </a:lnTo>
                  <a:lnTo>
                    <a:pt x="131" y="130"/>
                  </a:lnTo>
                  <a:lnTo>
                    <a:pt x="155" y="128"/>
                  </a:lnTo>
                  <a:lnTo>
                    <a:pt x="181" y="120"/>
                  </a:lnTo>
                  <a:lnTo>
                    <a:pt x="198" y="113"/>
                  </a:lnTo>
                  <a:lnTo>
                    <a:pt x="224" y="91"/>
                  </a:lnTo>
                  <a:lnTo>
                    <a:pt x="238" y="75"/>
                  </a:lnTo>
                  <a:lnTo>
                    <a:pt x="250" y="53"/>
                  </a:lnTo>
                  <a:lnTo>
                    <a:pt x="256" y="37"/>
                  </a:lnTo>
                  <a:lnTo>
                    <a:pt x="260" y="22"/>
                  </a:lnTo>
                  <a:lnTo>
                    <a:pt x="262" y="8"/>
                  </a:lnTo>
                  <a:lnTo>
                    <a:pt x="262" y="0"/>
                  </a:lnTo>
                  <a:lnTo>
                    <a:pt x="250" y="0"/>
                  </a:lnTo>
                  <a:lnTo>
                    <a:pt x="248" y="20"/>
                  </a:lnTo>
                  <a:lnTo>
                    <a:pt x="242" y="41"/>
                  </a:lnTo>
                  <a:lnTo>
                    <a:pt x="232" y="63"/>
                  </a:lnTo>
                  <a:lnTo>
                    <a:pt x="210" y="89"/>
                  </a:lnTo>
                  <a:lnTo>
                    <a:pt x="187" y="105"/>
                  </a:lnTo>
                  <a:lnTo>
                    <a:pt x="161" y="115"/>
                  </a:lnTo>
                  <a:lnTo>
                    <a:pt x="135" y="118"/>
                  </a:lnTo>
                  <a:lnTo>
                    <a:pt x="107" y="116"/>
                  </a:lnTo>
                  <a:lnTo>
                    <a:pt x="78" y="107"/>
                  </a:lnTo>
                  <a:lnTo>
                    <a:pt x="54" y="91"/>
                  </a:lnTo>
                  <a:lnTo>
                    <a:pt x="34" y="69"/>
                  </a:lnTo>
                  <a:lnTo>
                    <a:pt x="22" y="49"/>
                  </a:lnTo>
                  <a:lnTo>
                    <a:pt x="16" y="31"/>
                  </a:lnTo>
                  <a:lnTo>
                    <a:pt x="14" y="22"/>
                  </a:lnTo>
                  <a:lnTo>
                    <a:pt x="12" y="8"/>
                  </a:lnTo>
                  <a:lnTo>
                    <a:pt x="12" y="0"/>
                  </a:lnTo>
                  <a:lnTo>
                    <a:pt x="0"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14" name="Freeform 8179"/>
            <p:cNvSpPr>
              <a:spLocks noEditPoints="1"/>
            </p:cNvSpPr>
            <p:nvPr userDrawn="1"/>
          </p:nvSpPr>
          <p:spPr bwMode="auto">
            <a:xfrm>
              <a:off x="117" y="3987"/>
              <a:ext cx="292" cy="127"/>
            </a:xfrm>
            <a:custGeom>
              <a:avLst/>
              <a:gdLst/>
              <a:ahLst/>
              <a:cxnLst>
                <a:cxn ang="0">
                  <a:pos x="9" y="66"/>
                </a:cxn>
                <a:cxn ang="0">
                  <a:pos x="4" y="73"/>
                </a:cxn>
                <a:cxn ang="0">
                  <a:pos x="1" y="69"/>
                </a:cxn>
                <a:cxn ang="0">
                  <a:pos x="6" y="37"/>
                </a:cxn>
                <a:cxn ang="0">
                  <a:pos x="12" y="1"/>
                </a:cxn>
                <a:cxn ang="0">
                  <a:pos x="32" y="38"/>
                </a:cxn>
                <a:cxn ang="0">
                  <a:pos x="44" y="58"/>
                </a:cxn>
                <a:cxn ang="0">
                  <a:pos x="74" y="1"/>
                </a:cxn>
                <a:cxn ang="0">
                  <a:pos x="76" y="1"/>
                </a:cxn>
                <a:cxn ang="0">
                  <a:pos x="83" y="60"/>
                </a:cxn>
                <a:cxn ang="0">
                  <a:pos x="85" y="73"/>
                </a:cxn>
                <a:cxn ang="0">
                  <a:pos x="74" y="73"/>
                </a:cxn>
                <a:cxn ang="0">
                  <a:pos x="71" y="37"/>
                </a:cxn>
                <a:cxn ang="0">
                  <a:pos x="69" y="22"/>
                </a:cxn>
                <a:cxn ang="0">
                  <a:pos x="42" y="73"/>
                </a:cxn>
                <a:cxn ang="0">
                  <a:pos x="40" y="73"/>
                </a:cxn>
                <a:cxn ang="0">
                  <a:pos x="14" y="22"/>
                </a:cxn>
                <a:cxn ang="0">
                  <a:pos x="12" y="37"/>
                </a:cxn>
                <a:cxn ang="0">
                  <a:pos x="115" y="60"/>
                </a:cxn>
                <a:cxn ang="0">
                  <a:pos x="115" y="6"/>
                </a:cxn>
                <a:cxn ang="0">
                  <a:pos x="109" y="6"/>
                </a:cxn>
                <a:cxn ang="0">
                  <a:pos x="92" y="7"/>
                </a:cxn>
                <a:cxn ang="0">
                  <a:pos x="92" y="0"/>
                </a:cxn>
                <a:cxn ang="0">
                  <a:pos x="116" y="1"/>
                </a:cxn>
                <a:cxn ang="0">
                  <a:pos x="121" y="1"/>
                </a:cxn>
                <a:cxn ang="0">
                  <a:pos x="146" y="0"/>
                </a:cxn>
                <a:cxn ang="0">
                  <a:pos x="146" y="7"/>
                </a:cxn>
                <a:cxn ang="0">
                  <a:pos x="128" y="6"/>
                </a:cxn>
                <a:cxn ang="0">
                  <a:pos x="124" y="6"/>
                </a:cxn>
                <a:cxn ang="0">
                  <a:pos x="124" y="60"/>
                </a:cxn>
                <a:cxn ang="0">
                  <a:pos x="125" y="73"/>
                </a:cxn>
                <a:cxn ang="0">
                  <a:pos x="114" y="73"/>
                </a:cxn>
                <a:cxn ang="0">
                  <a:pos x="115" y="60"/>
                </a:cxn>
                <a:cxn ang="0">
                  <a:pos x="158" y="37"/>
                </a:cxn>
                <a:cxn ang="0">
                  <a:pos x="158" y="5"/>
                </a:cxn>
                <a:cxn ang="0">
                  <a:pos x="163" y="1"/>
                </a:cxn>
                <a:cxn ang="0">
                  <a:pos x="168" y="5"/>
                </a:cxn>
                <a:cxn ang="0">
                  <a:pos x="167" y="37"/>
                </a:cxn>
                <a:cxn ang="0">
                  <a:pos x="168" y="70"/>
                </a:cxn>
                <a:cxn ang="0">
                  <a:pos x="163" y="73"/>
                </a:cxn>
                <a:cxn ang="0">
                  <a:pos x="158" y="70"/>
                </a:cxn>
              </a:cxnLst>
              <a:rect l="0" t="0" r="r" b="b"/>
              <a:pathLst>
                <a:path w="168" h="73">
                  <a:moveTo>
                    <a:pt x="10" y="53"/>
                  </a:moveTo>
                  <a:cubicBezTo>
                    <a:pt x="9" y="59"/>
                    <a:pt x="9" y="63"/>
                    <a:pt x="9" y="66"/>
                  </a:cubicBezTo>
                  <a:cubicBezTo>
                    <a:pt x="8" y="69"/>
                    <a:pt x="8" y="71"/>
                    <a:pt x="8" y="73"/>
                  </a:cubicBezTo>
                  <a:cubicBezTo>
                    <a:pt x="7" y="73"/>
                    <a:pt x="6" y="73"/>
                    <a:pt x="4" y="73"/>
                  </a:cubicBezTo>
                  <a:cubicBezTo>
                    <a:pt x="3" y="73"/>
                    <a:pt x="2" y="73"/>
                    <a:pt x="0" y="73"/>
                  </a:cubicBezTo>
                  <a:cubicBezTo>
                    <a:pt x="1" y="73"/>
                    <a:pt x="1" y="71"/>
                    <a:pt x="1" y="69"/>
                  </a:cubicBezTo>
                  <a:cubicBezTo>
                    <a:pt x="2" y="68"/>
                    <a:pt x="2" y="65"/>
                    <a:pt x="3" y="60"/>
                  </a:cubicBezTo>
                  <a:lnTo>
                    <a:pt x="6" y="37"/>
                  </a:lnTo>
                  <a:cubicBezTo>
                    <a:pt x="8" y="23"/>
                    <a:pt x="10" y="11"/>
                    <a:pt x="11" y="1"/>
                  </a:cubicBezTo>
                  <a:lnTo>
                    <a:pt x="12" y="1"/>
                  </a:lnTo>
                  <a:lnTo>
                    <a:pt x="13" y="1"/>
                  </a:lnTo>
                  <a:cubicBezTo>
                    <a:pt x="18" y="11"/>
                    <a:pt x="24" y="23"/>
                    <a:pt x="32" y="38"/>
                  </a:cubicBezTo>
                  <a:lnTo>
                    <a:pt x="43" y="58"/>
                  </a:lnTo>
                  <a:lnTo>
                    <a:pt x="44" y="58"/>
                  </a:lnTo>
                  <a:lnTo>
                    <a:pt x="44" y="58"/>
                  </a:lnTo>
                  <a:lnTo>
                    <a:pt x="74" y="1"/>
                  </a:lnTo>
                  <a:lnTo>
                    <a:pt x="75" y="1"/>
                  </a:lnTo>
                  <a:lnTo>
                    <a:pt x="76" y="1"/>
                  </a:lnTo>
                  <a:cubicBezTo>
                    <a:pt x="77" y="11"/>
                    <a:pt x="78" y="23"/>
                    <a:pt x="80" y="37"/>
                  </a:cubicBezTo>
                  <a:cubicBezTo>
                    <a:pt x="81" y="46"/>
                    <a:pt x="82" y="54"/>
                    <a:pt x="83" y="60"/>
                  </a:cubicBezTo>
                  <a:cubicBezTo>
                    <a:pt x="83" y="65"/>
                    <a:pt x="84" y="68"/>
                    <a:pt x="84" y="70"/>
                  </a:cubicBezTo>
                  <a:cubicBezTo>
                    <a:pt x="84" y="71"/>
                    <a:pt x="84" y="73"/>
                    <a:pt x="85" y="73"/>
                  </a:cubicBezTo>
                  <a:cubicBezTo>
                    <a:pt x="83" y="73"/>
                    <a:pt x="81" y="73"/>
                    <a:pt x="79" y="73"/>
                  </a:cubicBezTo>
                  <a:cubicBezTo>
                    <a:pt x="77" y="73"/>
                    <a:pt x="76" y="73"/>
                    <a:pt x="74" y="73"/>
                  </a:cubicBezTo>
                  <a:lnTo>
                    <a:pt x="74" y="73"/>
                  </a:lnTo>
                  <a:cubicBezTo>
                    <a:pt x="73" y="64"/>
                    <a:pt x="72" y="51"/>
                    <a:pt x="71" y="37"/>
                  </a:cubicBezTo>
                  <a:lnTo>
                    <a:pt x="69" y="22"/>
                  </a:lnTo>
                  <a:lnTo>
                    <a:pt x="69" y="22"/>
                  </a:lnTo>
                  <a:cubicBezTo>
                    <a:pt x="66" y="27"/>
                    <a:pt x="63" y="31"/>
                    <a:pt x="61" y="37"/>
                  </a:cubicBezTo>
                  <a:cubicBezTo>
                    <a:pt x="53" y="51"/>
                    <a:pt x="47" y="64"/>
                    <a:pt x="42" y="73"/>
                  </a:cubicBezTo>
                  <a:lnTo>
                    <a:pt x="41" y="73"/>
                  </a:lnTo>
                  <a:lnTo>
                    <a:pt x="40" y="73"/>
                  </a:lnTo>
                  <a:cubicBezTo>
                    <a:pt x="35" y="64"/>
                    <a:pt x="29" y="52"/>
                    <a:pt x="22" y="37"/>
                  </a:cubicBezTo>
                  <a:lnTo>
                    <a:pt x="14" y="22"/>
                  </a:lnTo>
                  <a:lnTo>
                    <a:pt x="14" y="22"/>
                  </a:lnTo>
                  <a:lnTo>
                    <a:pt x="12" y="37"/>
                  </a:lnTo>
                  <a:lnTo>
                    <a:pt x="10" y="53"/>
                  </a:lnTo>
                  <a:close/>
                  <a:moveTo>
                    <a:pt x="115" y="60"/>
                  </a:moveTo>
                  <a:cubicBezTo>
                    <a:pt x="115" y="53"/>
                    <a:pt x="115" y="46"/>
                    <a:pt x="115" y="37"/>
                  </a:cubicBezTo>
                  <a:cubicBezTo>
                    <a:pt x="115" y="25"/>
                    <a:pt x="115" y="15"/>
                    <a:pt x="115" y="6"/>
                  </a:cubicBezTo>
                  <a:lnTo>
                    <a:pt x="115" y="6"/>
                  </a:lnTo>
                  <a:lnTo>
                    <a:pt x="109" y="6"/>
                  </a:lnTo>
                  <a:cubicBezTo>
                    <a:pt x="106" y="6"/>
                    <a:pt x="102" y="6"/>
                    <a:pt x="99" y="7"/>
                  </a:cubicBezTo>
                  <a:cubicBezTo>
                    <a:pt x="95" y="7"/>
                    <a:pt x="93" y="7"/>
                    <a:pt x="92" y="7"/>
                  </a:cubicBezTo>
                  <a:cubicBezTo>
                    <a:pt x="92" y="6"/>
                    <a:pt x="92" y="5"/>
                    <a:pt x="92" y="4"/>
                  </a:cubicBezTo>
                  <a:cubicBezTo>
                    <a:pt x="92" y="2"/>
                    <a:pt x="92" y="1"/>
                    <a:pt x="92" y="0"/>
                  </a:cubicBezTo>
                  <a:cubicBezTo>
                    <a:pt x="96" y="1"/>
                    <a:pt x="100" y="1"/>
                    <a:pt x="105" y="1"/>
                  </a:cubicBezTo>
                  <a:cubicBezTo>
                    <a:pt x="110" y="1"/>
                    <a:pt x="113" y="1"/>
                    <a:pt x="116" y="1"/>
                  </a:cubicBezTo>
                  <a:lnTo>
                    <a:pt x="119" y="1"/>
                  </a:lnTo>
                  <a:lnTo>
                    <a:pt x="121" y="1"/>
                  </a:lnTo>
                  <a:cubicBezTo>
                    <a:pt x="124" y="1"/>
                    <a:pt x="128" y="1"/>
                    <a:pt x="133" y="1"/>
                  </a:cubicBezTo>
                  <a:cubicBezTo>
                    <a:pt x="138" y="1"/>
                    <a:pt x="142" y="1"/>
                    <a:pt x="146" y="0"/>
                  </a:cubicBezTo>
                  <a:cubicBezTo>
                    <a:pt x="145" y="1"/>
                    <a:pt x="145" y="2"/>
                    <a:pt x="145" y="4"/>
                  </a:cubicBezTo>
                  <a:cubicBezTo>
                    <a:pt x="145" y="5"/>
                    <a:pt x="145" y="6"/>
                    <a:pt x="146" y="7"/>
                  </a:cubicBezTo>
                  <a:cubicBezTo>
                    <a:pt x="144" y="7"/>
                    <a:pt x="142" y="7"/>
                    <a:pt x="138" y="7"/>
                  </a:cubicBezTo>
                  <a:cubicBezTo>
                    <a:pt x="135" y="6"/>
                    <a:pt x="132" y="6"/>
                    <a:pt x="128" y="6"/>
                  </a:cubicBezTo>
                  <a:lnTo>
                    <a:pt x="124" y="6"/>
                  </a:lnTo>
                  <a:lnTo>
                    <a:pt x="124" y="6"/>
                  </a:lnTo>
                  <a:cubicBezTo>
                    <a:pt x="124" y="15"/>
                    <a:pt x="124" y="25"/>
                    <a:pt x="124" y="37"/>
                  </a:cubicBezTo>
                  <a:cubicBezTo>
                    <a:pt x="124" y="46"/>
                    <a:pt x="124" y="54"/>
                    <a:pt x="124" y="60"/>
                  </a:cubicBezTo>
                  <a:cubicBezTo>
                    <a:pt x="124" y="65"/>
                    <a:pt x="124" y="68"/>
                    <a:pt x="124" y="70"/>
                  </a:cubicBezTo>
                  <a:cubicBezTo>
                    <a:pt x="125" y="72"/>
                    <a:pt x="125" y="73"/>
                    <a:pt x="125" y="73"/>
                  </a:cubicBezTo>
                  <a:cubicBezTo>
                    <a:pt x="123" y="73"/>
                    <a:pt x="121" y="73"/>
                    <a:pt x="119" y="73"/>
                  </a:cubicBezTo>
                  <a:cubicBezTo>
                    <a:pt x="117" y="73"/>
                    <a:pt x="116" y="73"/>
                    <a:pt x="114" y="73"/>
                  </a:cubicBezTo>
                  <a:cubicBezTo>
                    <a:pt x="114" y="73"/>
                    <a:pt x="114" y="72"/>
                    <a:pt x="114" y="70"/>
                  </a:cubicBezTo>
                  <a:cubicBezTo>
                    <a:pt x="115" y="68"/>
                    <a:pt x="115" y="65"/>
                    <a:pt x="115" y="60"/>
                  </a:cubicBezTo>
                  <a:close/>
                  <a:moveTo>
                    <a:pt x="158" y="60"/>
                  </a:moveTo>
                  <a:cubicBezTo>
                    <a:pt x="158" y="53"/>
                    <a:pt x="158" y="46"/>
                    <a:pt x="158" y="37"/>
                  </a:cubicBezTo>
                  <a:cubicBezTo>
                    <a:pt x="158" y="28"/>
                    <a:pt x="158" y="21"/>
                    <a:pt x="158" y="14"/>
                  </a:cubicBezTo>
                  <a:cubicBezTo>
                    <a:pt x="158" y="9"/>
                    <a:pt x="158" y="6"/>
                    <a:pt x="158" y="5"/>
                  </a:cubicBezTo>
                  <a:cubicBezTo>
                    <a:pt x="158" y="3"/>
                    <a:pt x="157" y="2"/>
                    <a:pt x="157" y="1"/>
                  </a:cubicBezTo>
                  <a:cubicBezTo>
                    <a:pt x="159" y="1"/>
                    <a:pt x="161" y="1"/>
                    <a:pt x="163" y="1"/>
                  </a:cubicBezTo>
                  <a:cubicBezTo>
                    <a:pt x="165" y="1"/>
                    <a:pt x="166" y="1"/>
                    <a:pt x="168" y="1"/>
                  </a:cubicBezTo>
                  <a:cubicBezTo>
                    <a:pt x="168" y="2"/>
                    <a:pt x="168" y="3"/>
                    <a:pt x="168" y="5"/>
                  </a:cubicBezTo>
                  <a:cubicBezTo>
                    <a:pt x="168" y="6"/>
                    <a:pt x="167" y="9"/>
                    <a:pt x="167" y="14"/>
                  </a:cubicBezTo>
                  <a:cubicBezTo>
                    <a:pt x="167" y="21"/>
                    <a:pt x="167" y="29"/>
                    <a:pt x="167" y="37"/>
                  </a:cubicBezTo>
                  <a:cubicBezTo>
                    <a:pt x="167" y="46"/>
                    <a:pt x="167" y="54"/>
                    <a:pt x="167" y="60"/>
                  </a:cubicBezTo>
                  <a:cubicBezTo>
                    <a:pt x="167" y="65"/>
                    <a:pt x="168" y="68"/>
                    <a:pt x="168" y="70"/>
                  </a:cubicBezTo>
                  <a:cubicBezTo>
                    <a:pt x="168" y="72"/>
                    <a:pt x="168" y="73"/>
                    <a:pt x="168" y="73"/>
                  </a:cubicBezTo>
                  <a:cubicBezTo>
                    <a:pt x="166" y="73"/>
                    <a:pt x="165" y="73"/>
                    <a:pt x="163" y="73"/>
                  </a:cubicBezTo>
                  <a:cubicBezTo>
                    <a:pt x="161" y="73"/>
                    <a:pt x="159" y="73"/>
                    <a:pt x="157" y="73"/>
                  </a:cubicBezTo>
                  <a:cubicBezTo>
                    <a:pt x="157" y="73"/>
                    <a:pt x="158" y="72"/>
                    <a:pt x="158" y="70"/>
                  </a:cubicBezTo>
                  <a:cubicBezTo>
                    <a:pt x="158" y="68"/>
                    <a:pt x="158" y="65"/>
                    <a:pt x="158" y="60"/>
                  </a:cubicBezTo>
                  <a:close/>
                </a:path>
              </a:pathLst>
            </a:custGeom>
            <a:solidFill>
              <a:srgbClr val="24211D"/>
            </a:solidFill>
            <a:ln w="9525">
              <a:noFill/>
              <a:round/>
              <a:headEnd/>
              <a:tailEnd/>
            </a:ln>
          </p:spPr>
          <p:txBody>
            <a:bodyPr/>
            <a:lstStyle/>
            <a:p>
              <a:pPr>
                <a:defRPr/>
              </a:pPr>
              <a:endParaRPr lang="cs-CZ">
                <a:cs typeface="Arial" charset="0"/>
              </a:endParaRPr>
            </a:p>
          </p:txBody>
        </p:sp>
        <p:sp>
          <p:nvSpPr>
            <p:cNvPr id="115" name="Rectangle 8180"/>
            <p:cNvSpPr>
              <a:spLocks noChangeArrowheads="1"/>
            </p:cNvSpPr>
            <p:nvPr userDrawn="1"/>
          </p:nvSpPr>
          <p:spPr bwMode="auto">
            <a:xfrm>
              <a:off x="521" y="4059"/>
              <a:ext cx="1044" cy="233"/>
            </a:xfrm>
            <a:prstGeom prst="rect">
              <a:avLst/>
            </a:prstGeom>
            <a:noFill/>
            <a:ln w="9525">
              <a:noFill/>
              <a:miter lim="800000"/>
              <a:headEnd/>
              <a:tailEnd/>
            </a:ln>
          </p:spPr>
          <p:txBody>
            <a:bodyPr wrap="none" lIns="0" tIns="0" rIns="0" bIns="0">
              <a:spAutoFit/>
            </a:bodyPr>
            <a:lstStyle/>
            <a:p>
              <a:pPr>
                <a:defRPr/>
              </a:pPr>
              <a:r>
                <a:rPr lang="cs-CZ" sz="1100" b="1">
                  <a:solidFill>
                    <a:srgbClr val="24211D"/>
                  </a:solidFill>
                  <a:effectLst>
                    <a:outerShdw blurRad="38100" dist="38100" dir="2700000" algn="tl">
                      <a:srgbClr val="C0C0C0"/>
                    </a:outerShdw>
                  </a:effectLst>
                  <a:latin typeface="Tahoma" pitchFamily="34" charset="0"/>
                  <a:cs typeface="Arial" charset="0"/>
                </a:rPr>
                <a:t>Ústav mechatroniky </a:t>
              </a:r>
            </a:p>
            <a:p>
              <a:pPr>
                <a:defRPr/>
              </a:pPr>
              <a:r>
                <a:rPr lang="cs-CZ" sz="1100" b="1">
                  <a:solidFill>
                    <a:srgbClr val="24211D"/>
                  </a:solidFill>
                  <a:effectLst>
                    <a:outerShdw blurRad="38100" dist="38100" dir="2700000" algn="tl">
                      <a:srgbClr val="C0C0C0"/>
                    </a:outerShdw>
                  </a:effectLst>
                  <a:latin typeface="Tahoma" pitchFamily="34" charset="0"/>
                  <a:cs typeface="Arial" charset="0"/>
                </a:rPr>
                <a:t>a technické informatiky</a:t>
              </a:r>
              <a:endParaRPr lang="en-US">
                <a:effectLst>
                  <a:outerShdw blurRad="38100" dist="38100" dir="2700000" algn="tl">
                    <a:srgbClr val="C0C0C0"/>
                  </a:outerShdw>
                </a:effectLst>
                <a:latin typeface="Tahoma" pitchFamily="34" charset="0"/>
                <a:cs typeface="Arial" charset="0"/>
              </a:endParaRPr>
            </a:p>
          </p:txBody>
        </p:sp>
      </p:grpSp>
      <p:grpSp>
        <p:nvGrpSpPr>
          <p:cNvPr id="116" name="Group 8181"/>
          <p:cNvGrpSpPr>
            <a:grpSpLocks/>
          </p:cNvGrpSpPr>
          <p:nvPr/>
        </p:nvGrpSpPr>
        <p:grpSpPr bwMode="auto">
          <a:xfrm>
            <a:off x="6197600" y="6054725"/>
            <a:ext cx="2951163" cy="795338"/>
            <a:chOff x="3904" y="3814"/>
            <a:chExt cx="1859" cy="501"/>
          </a:xfrm>
        </p:grpSpPr>
        <p:sp>
          <p:nvSpPr>
            <p:cNvPr id="117" name="AutoShape 8182"/>
            <p:cNvSpPr>
              <a:spLocks noChangeAspect="1" noChangeArrowheads="1" noTextEdit="1"/>
            </p:cNvSpPr>
            <p:nvPr userDrawn="1"/>
          </p:nvSpPr>
          <p:spPr bwMode="auto">
            <a:xfrm>
              <a:off x="3944" y="3814"/>
              <a:ext cx="1816" cy="498"/>
            </a:xfrm>
            <a:prstGeom prst="rect">
              <a:avLst/>
            </a:prstGeom>
            <a:noFill/>
            <a:ln w="9525">
              <a:noFill/>
              <a:miter lim="800000"/>
              <a:headEnd/>
              <a:tailEnd/>
            </a:ln>
          </p:spPr>
          <p:txBody>
            <a:bodyPr/>
            <a:lstStyle/>
            <a:p>
              <a:pPr>
                <a:defRPr/>
              </a:pPr>
              <a:endParaRPr lang="cs-CZ">
                <a:cs typeface="Arial" charset="0"/>
              </a:endParaRPr>
            </a:p>
          </p:txBody>
        </p:sp>
        <p:pic>
          <p:nvPicPr>
            <p:cNvPr id="118" name="Picture 8183"/>
            <p:cNvPicPr>
              <a:picLocks noChangeAspect="1" noChangeArrowheads="1"/>
            </p:cNvPicPr>
            <p:nvPr userDrawn="1"/>
          </p:nvPicPr>
          <p:blipFill>
            <a:blip r:embed="rId3" cstate="print"/>
            <a:srcRect/>
            <a:stretch>
              <a:fillRect/>
            </a:stretch>
          </p:blipFill>
          <p:spPr bwMode="auto">
            <a:xfrm>
              <a:off x="5259" y="3814"/>
              <a:ext cx="504" cy="501"/>
            </a:xfrm>
            <a:prstGeom prst="rect">
              <a:avLst/>
            </a:prstGeom>
            <a:noFill/>
            <a:ln w="9525">
              <a:noFill/>
              <a:miter lim="800000"/>
              <a:headEnd/>
              <a:tailEnd/>
            </a:ln>
          </p:spPr>
        </p:pic>
        <p:sp>
          <p:nvSpPr>
            <p:cNvPr id="119" name="Freeform 8184"/>
            <p:cNvSpPr>
              <a:spLocks noEditPoints="1"/>
            </p:cNvSpPr>
            <p:nvPr userDrawn="1"/>
          </p:nvSpPr>
          <p:spPr bwMode="auto">
            <a:xfrm>
              <a:off x="5294" y="3847"/>
              <a:ext cx="435" cy="434"/>
            </a:xfrm>
            <a:custGeom>
              <a:avLst/>
              <a:gdLst/>
              <a:ahLst/>
              <a:cxnLst>
                <a:cxn ang="0">
                  <a:pos x="112" y="263"/>
                </a:cxn>
                <a:cxn ang="0">
                  <a:pos x="62" y="244"/>
                </a:cxn>
                <a:cxn ang="0">
                  <a:pos x="30" y="217"/>
                </a:cxn>
                <a:cxn ang="0">
                  <a:pos x="6" y="174"/>
                </a:cxn>
                <a:cxn ang="0">
                  <a:pos x="0" y="144"/>
                </a:cxn>
                <a:cxn ang="0">
                  <a:pos x="263" y="0"/>
                </a:cxn>
                <a:cxn ang="0">
                  <a:pos x="263" y="154"/>
                </a:cxn>
                <a:cxn ang="0">
                  <a:pos x="252" y="189"/>
                </a:cxn>
                <a:cxn ang="0">
                  <a:pos x="234" y="217"/>
                </a:cxn>
                <a:cxn ang="0">
                  <a:pos x="180" y="255"/>
                </a:cxn>
                <a:cxn ang="0">
                  <a:pos x="120" y="264"/>
                </a:cxn>
                <a:cxn ang="0">
                  <a:pos x="185" y="222"/>
                </a:cxn>
                <a:cxn ang="0">
                  <a:pos x="158" y="196"/>
                </a:cxn>
                <a:cxn ang="0">
                  <a:pos x="145" y="145"/>
                </a:cxn>
                <a:cxn ang="0">
                  <a:pos x="139" y="84"/>
                </a:cxn>
                <a:cxn ang="0">
                  <a:pos x="135" y="14"/>
                </a:cxn>
                <a:cxn ang="0">
                  <a:pos x="176" y="22"/>
                </a:cxn>
                <a:cxn ang="0">
                  <a:pos x="217" y="48"/>
                </a:cxn>
                <a:cxn ang="0">
                  <a:pos x="242" y="84"/>
                </a:cxn>
                <a:cxn ang="0">
                  <a:pos x="252" y="123"/>
                </a:cxn>
                <a:cxn ang="0">
                  <a:pos x="248" y="163"/>
                </a:cxn>
                <a:cxn ang="0">
                  <a:pos x="231" y="200"/>
                </a:cxn>
                <a:cxn ang="0">
                  <a:pos x="204" y="228"/>
                </a:cxn>
                <a:cxn ang="0">
                  <a:pos x="1" y="120"/>
                </a:cxn>
                <a:cxn ang="0">
                  <a:pos x="7" y="92"/>
                </a:cxn>
                <a:cxn ang="0">
                  <a:pos x="10" y="129"/>
                </a:cxn>
                <a:cxn ang="0">
                  <a:pos x="84" y="11"/>
                </a:cxn>
                <a:cxn ang="0">
                  <a:pos x="119" y="2"/>
                </a:cxn>
                <a:cxn ang="0">
                  <a:pos x="171" y="8"/>
                </a:cxn>
                <a:cxn ang="0">
                  <a:pos x="254" y="130"/>
                </a:cxn>
                <a:cxn ang="0">
                  <a:pos x="257" y="95"/>
                </a:cxn>
                <a:cxn ang="0">
                  <a:pos x="262" y="130"/>
                </a:cxn>
                <a:cxn ang="0">
                  <a:pos x="257" y="88"/>
                </a:cxn>
                <a:cxn ang="0">
                  <a:pos x="253" y="12"/>
                </a:cxn>
                <a:cxn ang="0">
                  <a:pos x="170" y="5"/>
                </a:cxn>
                <a:cxn ang="0">
                  <a:pos x="262" y="2"/>
                </a:cxn>
                <a:cxn ang="0">
                  <a:pos x="121" y="251"/>
                </a:cxn>
                <a:cxn ang="0">
                  <a:pos x="70" y="234"/>
                </a:cxn>
                <a:cxn ang="0">
                  <a:pos x="197" y="233"/>
                </a:cxn>
                <a:cxn ang="0">
                  <a:pos x="162" y="248"/>
                </a:cxn>
                <a:cxn ang="0">
                  <a:pos x="2" y="102"/>
                </a:cxn>
                <a:cxn ang="0">
                  <a:pos x="105" y="3"/>
                </a:cxn>
                <a:cxn ang="0">
                  <a:pos x="79" y="11"/>
                </a:cxn>
                <a:cxn ang="0">
                  <a:pos x="10" y="79"/>
                </a:cxn>
                <a:cxn ang="0">
                  <a:pos x="2" y="102"/>
                </a:cxn>
                <a:cxn ang="0">
                  <a:pos x="42" y="211"/>
                </a:cxn>
                <a:cxn ang="0">
                  <a:pos x="22" y="179"/>
                </a:cxn>
                <a:cxn ang="0">
                  <a:pos x="14" y="144"/>
                </a:cxn>
                <a:cxn ang="0">
                  <a:pos x="16" y="103"/>
                </a:cxn>
                <a:cxn ang="0">
                  <a:pos x="45" y="51"/>
                </a:cxn>
                <a:cxn ang="0">
                  <a:pos x="70" y="31"/>
                </a:cxn>
                <a:cxn ang="0">
                  <a:pos x="112" y="15"/>
                </a:cxn>
                <a:cxn ang="0">
                  <a:pos x="131" y="30"/>
                </a:cxn>
                <a:cxn ang="0">
                  <a:pos x="126" y="83"/>
                </a:cxn>
                <a:cxn ang="0">
                  <a:pos x="120" y="144"/>
                </a:cxn>
                <a:cxn ang="0">
                  <a:pos x="114" y="174"/>
                </a:cxn>
                <a:cxn ang="0">
                  <a:pos x="92" y="213"/>
                </a:cxn>
                <a:cxn ang="0">
                  <a:pos x="61" y="228"/>
                </a:cxn>
              </a:cxnLst>
              <a:rect l="0" t="0" r="r" b="b"/>
              <a:pathLst>
                <a:path w="264" h="264">
                  <a:moveTo>
                    <a:pt x="120" y="264"/>
                  </a:moveTo>
                  <a:cubicBezTo>
                    <a:pt x="120" y="264"/>
                    <a:pt x="119" y="264"/>
                    <a:pt x="119" y="263"/>
                  </a:cubicBezTo>
                  <a:cubicBezTo>
                    <a:pt x="117" y="263"/>
                    <a:pt x="114" y="263"/>
                    <a:pt x="112" y="263"/>
                  </a:cubicBezTo>
                  <a:cubicBezTo>
                    <a:pt x="105" y="261"/>
                    <a:pt x="105" y="261"/>
                    <a:pt x="97" y="260"/>
                  </a:cubicBezTo>
                  <a:cubicBezTo>
                    <a:pt x="92" y="258"/>
                    <a:pt x="87" y="256"/>
                    <a:pt x="82" y="255"/>
                  </a:cubicBezTo>
                  <a:cubicBezTo>
                    <a:pt x="79" y="253"/>
                    <a:pt x="73" y="250"/>
                    <a:pt x="62" y="244"/>
                  </a:cubicBezTo>
                  <a:cubicBezTo>
                    <a:pt x="61" y="243"/>
                    <a:pt x="56" y="241"/>
                    <a:pt x="49" y="235"/>
                  </a:cubicBezTo>
                  <a:cubicBezTo>
                    <a:pt x="49" y="235"/>
                    <a:pt x="48" y="234"/>
                    <a:pt x="47" y="234"/>
                  </a:cubicBezTo>
                  <a:cubicBezTo>
                    <a:pt x="41" y="228"/>
                    <a:pt x="36" y="223"/>
                    <a:pt x="30" y="217"/>
                  </a:cubicBezTo>
                  <a:cubicBezTo>
                    <a:pt x="23" y="208"/>
                    <a:pt x="22" y="206"/>
                    <a:pt x="21" y="205"/>
                  </a:cubicBezTo>
                  <a:cubicBezTo>
                    <a:pt x="16" y="197"/>
                    <a:pt x="16" y="197"/>
                    <a:pt x="12" y="188"/>
                  </a:cubicBezTo>
                  <a:cubicBezTo>
                    <a:pt x="9" y="182"/>
                    <a:pt x="8" y="180"/>
                    <a:pt x="6" y="174"/>
                  </a:cubicBezTo>
                  <a:cubicBezTo>
                    <a:pt x="6" y="173"/>
                    <a:pt x="4" y="168"/>
                    <a:pt x="4" y="167"/>
                  </a:cubicBezTo>
                  <a:cubicBezTo>
                    <a:pt x="2" y="158"/>
                    <a:pt x="2" y="158"/>
                    <a:pt x="1" y="157"/>
                  </a:cubicBezTo>
                  <a:cubicBezTo>
                    <a:pt x="1" y="153"/>
                    <a:pt x="0" y="149"/>
                    <a:pt x="0" y="144"/>
                  </a:cubicBezTo>
                  <a:cubicBezTo>
                    <a:pt x="0" y="96"/>
                    <a:pt x="0" y="48"/>
                    <a:pt x="0" y="1"/>
                  </a:cubicBezTo>
                  <a:cubicBezTo>
                    <a:pt x="1" y="0"/>
                    <a:pt x="3" y="0"/>
                    <a:pt x="5" y="0"/>
                  </a:cubicBezTo>
                  <a:cubicBezTo>
                    <a:pt x="91" y="0"/>
                    <a:pt x="177" y="0"/>
                    <a:pt x="263" y="0"/>
                  </a:cubicBezTo>
                  <a:cubicBezTo>
                    <a:pt x="264" y="1"/>
                    <a:pt x="264" y="1"/>
                    <a:pt x="264" y="1"/>
                  </a:cubicBezTo>
                  <a:cubicBezTo>
                    <a:pt x="264" y="49"/>
                    <a:pt x="264" y="96"/>
                    <a:pt x="264" y="144"/>
                  </a:cubicBezTo>
                  <a:cubicBezTo>
                    <a:pt x="264" y="145"/>
                    <a:pt x="263" y="153"/>
                    <a:pt x="263" y="154"/>
                  </a:cubicBezTo>
                  <a:cubicBezTo>
                    <a:pt x="262" y="157"/>
                    <a:pt x="262" y="160"/>
                    <a:pt x="261" y="163"/>
                  </a:cubicBezTo>
                  <a:cubicBezTo>
                    <a:pt x="260" y="168"/>
                    <a:pt x="258" y="173"/>
                    <a:pt x="257" y="177"/>
                  </a:cubicBezTo>
                  <a:cubicBezTo>
                    <a:pt x="255" y="181"/>
                    <a:pt x="253" y="185"/>
                    <a:pt x="252" y="189"/>
                  </a:cubicBezTo>
                  <a:cubicBezTo>
                    <a:pt x="245" y="202"/>
                    <a:pt x="243" y="203"/>
                    <a:pt x="241" y="207"/>
                  </a:cubicBezTo>
                  <a:cubicBezTo>
                    <a:pt x="239" y="210"/>
                    <a:pt x="238" y="212"/>
                    <a:pt x="235" y="214"/>
                  </a:cubicBezTo>
                  <a:cubicBezTo>
                    <a:pt x="235" y="215"/>
                    <a:pt x="234" y="216"/>
                    <a:pt x="234" y="217"/>
                  </a:cubicBezTo>
                  <a:cubicBezTo>
                    <a:pt x="228" y="222"/>
                    <a:pt x="223" y="228"/>
                    <a:pt x="217" y="234"/>
                  </a:cubicBezTo>
                  <a:cubicBezTo>
                    <a:pt x="205" y="242"/>
                    <a:pt x="203" y="243"/>
                    <a:pt x="200" y="246"/>
                  </a:cubicBezTo>
                  <a:cubicBezTo>
                    <a:pt x="191" y="250"/>
                    <a:pt x="191" y="250"/>
                    <a:pt x="180" y="255"/>
                  </a:cubicBezTo>
                  <a:cubicBezTo>
                    <a:pt x="174" y="257"/>
                    <a:pt x="174" y="258"/>
                    <a:pt x="152" y="263"/>
                  </a:cubicBezTo>
                  <a:cubicBezTo>
                    <a:pt x="144" y="263"/>
                    <a:pt x="144" y="263"/>
                    <a:pt x="143" y="264"/>
                  </a:cubicBezTo>
                  <a:cubicBezTo>
                    <a:pt x="136" y="264"/>
                    <a:pt x="128" y="264"/>
                    <a:pt x="120" y="264"/>
                  </a:cubicBezTo>
                  <a:close/>
                  <a:moveTo>
                    <a:pt x="200" y="228"/>
                  </a:moveTo>
                  <a:cubicBezTo>
                    <a:pt x="199" y="227"/>
                    <a:pt x="194" y="226"/>
                    <a:pt x="191" y="224"/>
                  </a:cubicBezTo>
                  <a:cubicBezTo>
                    <a:pt x="189" y="223"/>
                    <a:pt x="187" y="223"/>
                    <a:pt x="185" y="222"/>
                  </a:cubicBezTo>
                  <a:cubicBezTo>
                    <a:pt x="183" y="221"/>
                    <a:pt x="181" y="219"/>
                    <a:pt x="178" y="218"/>
                  </a:cubicBezTo>
                  <a:cubicBezTo>
                    <a:pt x="172" y="213"/>
                    <a:pt x="172" y="213"/>
                    <a:pt x="162" y="203"/>
                  </a:cubicBezTo>
                  <a:cubicBezTo>
                    <a:pt x="160" y="200"/>
                    <a:pt x="159" y="198"/>
                    <a:pt x="158" y="196"/>
                  </a:cubicBezTo>
                  <a:cubicBezTo>
                    <a:pt x="153" y="183"/>
                    <a:pt x="151" y="176"/>
                    <a:pt x="150" y="172"/>
                  </a:cubicBezTo>
                  <a:cubicBezTo>
                    <a:pt x="149" y="167"/>
                    <a:pt x="148" y="166"/>
                    <a:pt x="147" y="153"/>
                  </a:cubicBezTo>
                  <a:cubicBezTo>
                    <a:pt x="147" y="152"/>
                    <a:pt x="146" y="147"/>
                    <a:pt x="145" y="145"/>
                  </a:cubicBezTo>
                  <a:cubicBezTo>
                    <a:pt x="145" y="140"/>
                    <a:pt x="145" y="140"/>
                    <a:pt x="144" y="139"/>
                  </a:cubicBezTo>
                  <a:cubicBezTo>
                    <a:pt x="142" y="108"/>
                    <a:pt x="141" y="108"/>
                    <a:pt x="141" y="96"/>
                  </a:cubicBezTo>
                  <a:cubicBezTo>
                    <a:pt x="140" y="95"/>
                    <a:pt x="139" y="85"/>
                    <a:pt x="139" y="84"/>
                  </a:cubicBezTo>
                  <a:cubicBezTo>
                    <a:pt x="138" y="67"/>
                    <a:pt x="137" y="66"/>
                    <a:pt x="136" y="51"/>
                  </a:cubicBezTo>
                  <a:cubicBezTo>
                    <a:pt x="136" y="50"/>
                    <a:pt x="135" y="33"/>
                    <a:pt x="135" y="32"/>
                  </a:cubicBezTo>
                  <a:cubicBezTo>
                    <a:pt x="135" y="26"/>
                    <a:pt x="135" y="20"/>
                    <a:pt x="135" y="14"/>
                  </a:cubicBezTo>
                  <a:cubicBezTo>
                    <a:pt x="144" y="14"/>
                    <a:pt x="144" y="14"/>
                    <a:pt x="152" y="15"/>
                  </a:cubicBezTo>
                  <a:cubicBezTo>
                    <a:pt x="158" y="16"/>
                    <a:pt x="158" y="16"/>
                    <a:pt x="162" y="17"/>
                  </a:cubicBezTo>
                  <a:cubicBezTo>
                    <a:pt x="167" y="19"/>
                    <a:pt x="171" y="20"/>
                    <a:pt x="176" y="22"/>
                  </a:cubicBezTo>
                  <a:cubicBezTo>
                    <a:pt x="180" y="23"/>
                    <a:pt x="183" y="25"/>
                    <a:pt x="187" y="27"/>
                  </a:cubicBezTo>
                  <a:cubicBezTo>
                    <a:pt x="192" y="29"/>
                    <a:pt x="197" y="32"/>
                    <a:pt x="202" y="35"/>
                  </a:cubicBezTo>
                  <a:cubicBezTo>
                    <a:pt x="207" y="39"/>
                    <a:pt x="212" y="44"/>
                    <a:pt x="217" y="48"/>
                  </a:cubicBezTo>
                  <a:cubicBezTo>
                    <a:pt x="219" y="50"/>
                    <a:pt x="222" y="53"/>
                    <a:pt x="227" y="60"/>
                  </a:cubicBezTo>
                  <a:cubicBezTo>
                    <a:pt x="229" y="62"/>
                    <a:pt x="229" y="62"/>
                    <a:pt x="235" y="70"/>
                  </a:cubicBezTo>
                  <a:cubicBezTo>
                    <a:pt x="237" y="75"/>
                    <a:pt x="239" y="79"/>
                    <a:pt x="242" y="84"/>
                  </a:cubicBezTo>
                  <a:cubicBezTo>
                    <a:pt x="246" y="97"/>
                    <a:pt x="246" y="97"/>
                    <a:pt x="248" y="103"/>
                  </a:cubicBezTo>
                  <a:cubicBezTo>
                    <a:pt x="249" y="107"/>
                    <a:pt x="249" y="108"/>
                    <a:pt x="250" y="113"/>
                  </a:cubicBezTo>
                  <a:cubicBezTo>
                    <a:pt x="251" y="113"/>
                    <a:pt x="251" y="121"/>
                    <a:pt x="252" y="123"/>
                  </a:cubicBezTo>
                  <a:cubicBezTo>
                    <a:pt x="252" y="129"/>
                    <a:pt x="252" y="135"/>
                    <a:pt x="252" y="141"/>
                  </a:cubicBezTo>
                  <a:cubicBezTo>
                    <a:pt x="251" y="152"/>
                    <a:pt x="250" y="153"/>
                    <a:pt x="249" y="157"/>
                  </a:cubicBezTo>
                  <a:cubicBezTo>
                    <a:pt x="249" y="158"/>
                    <a:pt x="248" y="163"/>
                    <a:pt x="248" y="163"/>
                  </a:cubicBezTo>
                  <a:cubicBezTo>
                    <a:pt x="247" y="165"/>
                    <a:pt x="247" y="167"/>
                    <a:pt x="246" y="169"/>
                  </a:cubicBezTo>
                  <a:cubicBezTo>
                    <a:pt x="245" y="173"/>
                    <a:pt x="243" y="177"/>
                    <a:pt x="242" y="181"/>
                  </a:cubicBezTo>
                  <a:cubicBezTo>
                    <a:pt x="235" y="195"/>
                    <a:pt x="233" y="196"/>
                    <a:pt x="231" y="200"/>
                  </a:cubicBezTo>
                  <a:cubicBezTo>
                    <a:pt x="229" y="203"/>
                    <a:pt x="229" y="203"/>
                    <a:pt x="227" y="205"/>
                  </a:cubicBezTo>
                  <a:cubicBezTo>
                    <a:pt x="218" y="216"/>
                    <a:pt x="218" y="216"/>
                    <a:pt x="206" y="227"/>
                  </a:cubicBezTo>
                  <a:cubicBezTo>
                    <a:pt x="206" y="227"/>
                    <a:pt x="205" y="227"/>
                    <a:pt x="204" y="228"/>
                  </a:cubicBezTo>
                  <a:cubicBezTo>
                    <a:pt x="203" y="228"/>
                    <a:pt x="201" y="228"/>
                    <a:pt x="200" y="228"/>
                  </a:cubicBezTo>
                  <a:close/>
                  <a:moveTo>
                    <a:pt x="2" y="129"/>
                  </a:moveTo>
                  <a:cubicBezTo>
                    <a:pt x="2" y="126"/>
                    <a:pt x="2" y="123"/>
                    <a:pt x="1" y="120"/>
                  </a:cubicBezTo>
                  <a:cubicBezTo>
                    <a:pt x="2" y="119"/>
                    <a:pt x="3" y="111"/>
                    <a:pt x="3" y="110"/>
                  </a:cubicBezTo>
                  <a:cubicBezTo>
                    <a:pt x="4" y="106"/>
                    <a:pt x="4" y="105"/>
                    <a:pt x="5" y="100"/>
                  </a:cubicBezTo>
                  <a:cubicBezTo>
                    <a:pt x="6" y="100"/>
                    <a:pt x="7" y="93"/>
                    <a:pt x="7" y="92"/>
                  </a:cubicBezTo>
                  <a:cubicBezTo>
                    <a:pt x="8" y="90"/>
                    <a:pt x="9" y="88"/>
                    <a:pt x="9" y="86"/>
                  </a:cubicBezTo>
                  <a:cubicBezTo>
                    <a:pt x="10" y="86"/>
                    <a:pt x="10" y="86"/>
                    <a:pt x="11" y="86"/>
                  </a:cubicBezTo>
                  <a:cubicBezTo>
                    <a:pt x="11" y="100"/>
                    <a:pt x="10" y="114"/>
                    <a:pt x="10" y="129"/>
                  </a:cubicBezTo>
                  <a:cubicBezTo>
                    <a:pt x="7" y="129"/>
                    <a:pt x="5" y="129"/>
                    <a:pt x="2" y="129"/>
                  </a:cubicBezTo>
                  <a:close/>
                  <a:moveTo>
                    <a:pt x="83" y="11"/>
                  </a:moveTo>
                  <a:cubicBezTo>
                    <a:pt x="83" y="11"/>
                    <a:pt x="83" y="11"/>
                    <a:pt x="84" y="11"/>
                  </a:cubicBezTo>
                  <a:cubicBezTo>
                    <a:pt x="92" y="8"/>
                    <a:pt x="93" y="8"/>
                    <a:pt x="95" y="7"/>
                  </a:cubicBezTo>
                  <a:cubicBezTo>
                    <a:pt x="96" y="6"/>
                    <a:pt x="110" y="4"/>
                    <a:pt x="111" y="3"/>
                  </a:cubicBezTo>
                  <a:cubicBezTo>
                    <a:pt x="118" y="3"/>
                    <a:pt x="118" y="3"/>
                    <a:pt x="119" y="2"/>
                  </a:cubicBezTo>
                  <a:cubicBezTo>
                    <a:pt x="128" y="2"/>
                    <a:pt x="136" y="2"/>
                    <a:pt x="144" y="2"/>
                  </a:cubicBezTo>
                  <a:cubicBezTo>
                    <a:pt x="145" y="3"/>
                    <a:pt x="153" y="3"/>
                    <a:pt x="154" y="4"/>
                  </a:cubicBezTo>
                  <a:cubicBezTo>
                    <a:pt x="168" y="6"/>
                    <a:pt x="168" y="7"/>
                    <a:pt x="171" y="8"/>
                  </a:cubicBezTo>
                  <a:cubicBezTo>
                    <a:pt x="172" y="8"/>
                    <a:pt x="180" y="11"/>
                    <a:pt x="181" y="11"/>
                  </a:cubicBezTo>
                  <a:cubicBezTo>
                    <a:pt x="148" y="11"/>
                    <a:pt x="116" y="11"/>
                    <a:pt x="83" y="11"/>
                  </a:cubicBezTo>
                  <a:close/>
                  <a:moveTo>
                    <a:pt x="254" y="130"/>
                  </a:moveTo>
                  <a:cubicBezTo>
                    <a:pt x="254" y="116"/>
                    <a:pt x="254" y="101"/>
                    <a:pt x="254" y="86"/>
                  </a:cubicBezTo>
                  <a:cubicBezTo>
                    <a:pt x="254" y="86"/>
                    <a:pt x="255" y="86"/>
                    <a:pt x="255" y="86"/>
                  </a:cubicBezTo>
                  <a:cubicBezTo>
                    <a:pt x="255" y="89"/>
                    <a:pt x="256" y="90"/>
                    <a:pt x="257" y="95"/>
                  </a:cubicBezTo>
                  <a:cubicBezTo>
                    <a:pt x="258" y="96"/>
                    <a:pt x="258" y="100"/>
                    <a:pt x="259" y="100"/>
                  </a:cubicBezTo>
                  <a:cubicBezTo>
                    <a:pt x="260" y="105"/>
                    <a:pt x="260" y="106"/>
                    <a:pt x="261" y="112"/>
                  </a:cubicBezTo>
                  <a:cubicBezTo>
                    <a:pt x="262" y="119"/>
                    <a:pt x="262" y="119"/>
                    <a:pt x="262" y="130"/>
                  </a:cubicBezTo>
                  <a:cubicBezTo>
                    <a:pt x="259" y="130"/>
                    <a:pt x="257" y="130"/>
                    <a:pt x="254" y="130"/>
                  </a:cubicBezTo>
                  <a:close/>
                  <a:moveTo>
                    <a:pt x="261" y="101"/>
                  </a:moveTo>
                  <a:cubicBezTo>
                    <a:pt x="259" y="94"/>
                    <a:pt x="258" y="93"/>
                    <a:pt x="257" y="88"/>
                  </a:cubicBezTo>
                  <a:cubicBezTo>
                    <a:pt x="256" y="85"/>
                    <a:pt x="255" y="83"/>
                    <a:pt x="254" y="81"/>
                  </a:cubicBezTo>
                  <a:cubicBezTo>
                    <a:pt x="254" y="58"/>
                    <a:pt x="254" y="35"/>
                    <a:pt x="254" y="13"/>
                  </a:cubicBezTo>
                  <a:cubicBezTo>
                    <a:pt x="253" y="12"/>
                    <a:pt x="253" y="12"/>
                    <a:pt x="253" y="12"/>
                  </a:cubicBezTo>
                  <a:cubicBezTo>
                    <a:pt x="230" y="12"/>
                    <a:pt x="208" y="11"/>
                    <a:pt x="185" y="11"/>
                  </a:cubicBezTo>
                  <a:cubicBezTo>
                    <a:pt x="180" y="9"/>
                    <a:pt x="177" y="8"/>
                    <a:pt x="177" y="8"/>
                  </a:cubicBezTo>
                  <a:cubicBezTo>
                    <a:pt x="174" y="7"/>
                    <a:pt x="174" y="6"/>
                    <a:pt x="170" y="5"/>
                  </a:cubicBezTo>
                  <a:cubicBezTo>
                    <a:pt x="163" y="4"/>
                    <a:pt x="163" y="3"/>
                    <a:pt x="158" y="3"/>
                  </a:cubicBezTo>
                  <a:cubicBezTo>
                    <a:pt x="158" y="3"/>
                    <a:pt x="158" y="2"/>
                    <a:pt x="158" y="2"/>
                  </a:cubicBezTo>
                  <a:cubicBezTo>
                    <a:pt x="193" y="2"/>
                    <a:pt x="227" y="2"/>
                    <a:pt x="262" y="2"/>
                  </a:cubicBezTo>
                  <a:cubicBezTo>
                    <a:pt x="262" y="35"/>
                    <a:pt x="262" y="68"/>
                    <a:pt x="262" y="100"/>
                  </a:cubicBezTo>
                  <a:cubicBezTo>
                    <a:pt x="262" y="100"/>
                    <a:pt x="261" y="101"/>
                    <a:pt x="261" y="101"/>
                  </a:cubicBezTo>
                  <a:close/>
                  <a:moveTo>
                    <a:pt x="121" y="251"/>
                  </a:moveTo>
                  <a:cubicBezTo>
                    <a:pt x="108" y="249"/>
                    <a:pt x="107" y="249"/>
                    <a:pt x="102" y="248"/>
                  </a:cubicBezTo>
                  <a:cubicBezTo>
                    <a:pt x="102" y="247"/>
                    <a:pt x="93" y="245"/>
                    <a:pt x="81" y="240"/>
                  </a:cubicBezTo>
                  <a:cubicBezTo>
                    <a:pt x="78" y="238"/>
                    <a:pt x="74" y="236"/>
                    <a:pt x="70" y="234"/>
                  </a:cubicBezTo>
                  <a:cubicBezTo>
                    <a:pt x="68" y="233"/>
                    <a:pt x="68" y="233"/>
                    <a:pt x="68" y="232"/>
                  </a:cubicBezTo>
                  <a:cubicBezTo>
                    <a:pt x="111" y="232"/>
                    <a:pt x="154" y="232"/>
                    <a:pt x="197" y="232"/>
                  </a:cubicBezTo>
                  <a:cubicBezTo>
                    <a:pt x="197" y="232"/>
                    <a:pt x="197" y="232"/>
                    <a:pt x="197" y="233"/>
                  </a:cubicBezTo>
                  <a:cubicBezTo>
                    <a:pt x="191" y="236"/>
                    <a:pt x="186" y="239"/>
                    <a:pt x="180" y="242"/>
                  </a:cubicBezTo>
                  <a:cubicBezTo>
                    <a:pt x="172" y="244"/>
                    <a:pt x="172" y="245"/>
                    <a:pt x="166" y="246"/>
                  </a:cubicBezTo>
                  <a:cubicBezTo>
                    <a:pt x="166" y="247"/>
                    <a:pt x="166" y="247"/>
                    <a:pt x="162" y="248"/>
                  </a:cubicBezTo>
                  <a:cubicBezTo>
                    <a:pt x="159" y="249"/>
                    <a:pt x="155" y="250"/>
                    <a:pt x="151" y="250"/>
                  </a:cubicBezTo>
                  <a:cubicBezTo>
                    <a:pt x="143" y="251"/>
                    <a:pt x="143" y="251"/>
                    <a:pt x="121" y="251"/>
                  </a:cubicBezTo>
                  <a:close/>
                  <a:moveTo>
                    <a:pt x="2" y="102"/>
                  </a:moveTo>
                  <a:cubicBezTo>
                    <a:pt x="2" y="69"/>
                    <a:pt x="2" y="36"/>
                    <a:pt x="2" y="2"/>
                  </a:cubicBezTo>
                  <a:cubicBezTo>
                    <a:pt x="36" y="2"/>
                    <a:pt x="71" y="2"/>
                    <a:pt x="105" y="2"/>
                  </a:cubicBezTo>
                  <a:cubicBezTo>
                    <a:pt x="105" y="2"/>
                    <a:pt x="105" y="3"/>
                    <a:pt x="105" y="3"/>
                  </a:cubicBezTo>
                  <a:cubicBezTo>
                    <a:pt x="104" y="3"/>
                    <a:pt x="102" y="3"/>
                    <a:pt x="101" y="3"/>
                  </a:cubicBezTo>
                  <a:cubicBezTo>
                    <a:pt x="90" y="6"/>
                    <a:pt x="90" y="7"/>
                    <a:pt x="82" y="10"/>
                  </a:cubicBezTo>
                  <a:cubicBezTo>
                    <a:pt x="81" y="10"/>
                    <a:pt x="80" y="11"/>
                    <a:pt x="79" y="11"/>
                  </a:cubicBezTo>
                  <a:cubicBezTo>
                    <a:pt x="57" y="11"/>
                    <a:pt x="34" y="12"/>
                    <a:pt x="12" y="12"/>
                  </a:cubicBezTo>
                  <a:cubicBezTo>
                    <a:pt x="12" y="12"/>
                    <a:pt x="11" y="12"/>
                    <a:pt x="11" y="12"/>
                  </a:cubicBezTo>
                  <a:cubicBezTo>
                    <a:pt x="11" y="35"/>
                    <a:pt x="11" y="57"/>
                    <a:pt x="10" y="79"/>
                  </a:cubicBezTo>
                  <a:cubicBezTo>
                    <a:pt x="8" y="84"/>
                    <a:pt x="6" y="90"/>
                    <a:pt x="6" y="91"/>
                  </a:cubicBezTo>
                  <a:cubicBezTo>
                    <a:pt x="4" y="96"/>
                    <a:pt x="4" y="97"/>
                    <a:pt x="3" y="101"/>
                  </a:cubicBezTo>
                  <a:cubicBezTo>
                    <a:pt x="2" y="101"/>
                    <a:pt x="2" y="102"/>
                    <a:pt x="2" y="102"/>
                  </a:cubicBezTo>
                  <a:close/>
                  <a:moveTo>
                    <a:pt x="61" y="228"/>
                  </a:moveTo>
                  <a:cubicBezTo>
                    <a:pt x="57" y="225"/>
                    <a:pt x="57" y="225"/>
                    <a:pt x="55" y="224"/>
                  </a:cubicBezTo>
                  <a:cubicBezTo>
                    <a:pt x="50" y="219"/>
                    <a:pt x="46" y="215"/>
                    <a:pt x="42" y="211"/>
                  </a:cubicBezTo>
                  <a:cubicBezTo>
                    <a:pt x="38" y="205"/>
                    <a:pt x="37" y="203"/>
                    <a:pt x="34" y="201"/>
                  </a:cubicBezTo>
                  <a:cubicBezTo>
                    <a:pt x="33" y="198"/>
                    <a:pt x="31" y="196"/>
                    <a:pt x="29" y="194"/>
                  </a:cubicBezTo>
                  <a:cubicBezTo>
                    <a:pt x="27" y="189"/>
                    <a:pt x="25" y="184"/>
                    <a:pt x="22" y="179"/>
                  </a:cubicBezTo>
                  <a:cubicBezTo>
                    <a:pt x="21" y="175"/>
                    <a:pt x="19" y="170"/>
                    <a:pt x="18" y="166"/>
                  </a:cubicBezTo>
                  <a:cubicBezTo>
                    <a:pt x="17" y="162"/>
                    <a:pt x="16" y="159"/>
                    <a:pt x="15" y="156"/>
                  </a:cubicBezTo>
                  <a:cubicBezTo>
                    <a:pt x="15" y="153"/>
                    <a:pt x="15" y="152"/>
                    <a:pt x="14" y="144"/>
                  </a:cubicBezTo>
                  <a:cubicBezTo>
                    <a:pt x="14" y="144"/>
                    <a:pt x="14" y="144"/>
                    <a:pt x="13" y="144"/>
                  </a:cubicBezTo>
                  <a:cubicBezTo>
                    <a:pt x="13" y="136"/>
                    <a:pt x="13" y="129"/>
                    <a:pt x="13" y="122"/>
                  </a:cubicBezTo>
                  <a:cubicBezTo>
                    <a:pt x="14" y="120"/>
                    <a:pt x="14" y="120"/>
                    <a:pt x="16" y="103"/>
                  </a:cubicBezTo>
                  <a:cubicBezTo>
                    <a:pt x="21" y="89"/>
                    <a:pt x="21" y="89"/>
                    <a:pt x="26" y="79"/>
                  </a:cubicBezTo>
                  <a:cubicBezTo>
                    <a:pt x="31" y="70"/>
                    <a:pt x="31" y="70"/>
                    <a:pt x="35" y="63"/>
                  </a:cubicBezTo>
                  <a:cubicBezTo>
                    <a:pt x="39" y="59"/>
                    <a:pt x="42" y="55"/>
                    <a:pt x="45" y="51"/>
                  </a:cubicBezTo>
                  <a:cubicBezTo>
                    <a:pt x="48" y="48"/>
                    <a:pt x="51" y="45"/>
                    <a:pt x="55" y="42"/>
                  </a:cubicBezTo>
                  <a:cubicBezTo>
                    <a:pt x="57" y="40"/>
                    <a:pt x="59" y="38"/>
                    <a:pt x="62" y="37"/>
                  </a:cubicBezTo>
                  <a:cubicBezTo>
                    <a:pt x="66" y="33"/>
                    <a:pt x="68" y="32"/>
                    <a:pt x="70" y="31"/>
                  </a:cubicBezTo>
                  <a:cubicBezTo>
                    <a:pt x="76" y="28"/>
                    <a:pt x="83" y="24"/>
                    <a:pt x="90" y="21"/>
                  </a:cubicBezTo>
                  <a:cubicBezTo>
                    <a:pt x="102" y="18"/>
                    <a:pt x="102" y="18"/>
                    <a:pt x="102" y="17"/>
                  </a:cubicBezTo>
                  <a:cubicBezTo>
                    <a:pt x="107" y="16"/>
                    <a:pt x="108" y="16"/>
                    <a:pt x="112" y="15"/>
                  </a:cubicBezTo>
                  <a:cubicBezTo>
                    <a:pt x="114" y="15"/>
                    <a:pt x="114" y="15"/>
                    <a:pt x="121" y="14"/>
                  </a:cubicBezTo>
                  <a:cubicBezTo>
                    <a:pt x="124" y="14"/>
                    <a:pt x="127" y="14"/>
                    <a:pt x="131" y="14"/>
                  </a:cubicBezTo>
                  <a:cubicBezTo>
                    <a:pt x="131" y="19"/>
                    <a:pt x="131" y="25"/>
                    <a:pt x="131" y="30"/>
                  </a:cubicBezTo>
                  <a:cubicBezTo>
                    <a:pt x="131" y="30"/>
                    <a:pt x="131" y="30"/>
                    <a:pt x="130" y="31"/>
                  </a:cubicBezTo>
                  <a:cubicBezTo>
                    <a:pt x="130" y="48"/>
                    <a:pt x="129" y="49"/>
                    <a:pt x="128" y="75"/>
                  </a:cubicBezTo>
                  <a:cubicBezTo>
                    <a:pt x="128" y="76"/>
                    <a:pt x="127" y="82"/>
                    <a:pt x="126" y="83"/>
                  </a:cubicBezTo>
                  <a:cubicBezTo>
                    <a:pt x="126" y="93"/>
                    <a:pt x="125" y="94"/>
                    <a:pt x="124" y="115"/>
                  </a:cubicBezTo>
                  <a:cubicBezTo>
                    <a:pt x="123" y="118"/>
                    <a:pt x="123" y="129"/>
                    <a:pt x="122" y="129"/>
                  </a:cubicBezTo>
                  <a:cubicBezTo>
                    <a:pt x="122" y="137"/>
                    <a:pt x="121" y="138"/>
                    <a:pt x="120" y="144"/>
                  </a:cubicBezTo>
                  <a:cubicBezTo>
                    <a:pt x="120" y="145"/>
                    <a:pt x="119" y="155"/>
                    <a:pt x="118" y="157"/>
                  </a:cubicBezTo>
                  <a:cubicBezTo>
                    <a:pt x="117" y="164"/>
                    <a:pt x="117" y="166"/>
                    <a:pt x="116" y="170"/>
                  </a:cubicBezTo>
                  <a:cubicBezTo>
                    <a:pt x="116" y="171"/>
                    <a:pt x="115" y="173"/>
                    <a:pt x="114" y="174"/>
                  </a:cubicBezTo>
                  <a:cubicBezTo>
                    <a:pt x="114" y="176"/>
                    <a:pt x="114" y="178"/>
                    <a:pt x="113" y="180"/>
                  </a:cubicBezTo>
                  <a:cubicBezTo>
                    <a:pt x="110" y="186"/>
                    <a:pt x="108" y="194"/>
                    <a:pt x="104" y="201"/>
                  </a:cubicBezTo>
                  <a:cubicBezTo>
                    <a:pt x="100" y="205"/>
                    <a:pt x="96" y="209"/>
                    <a:pt x="92" y="213"/>
                  </a:cubicBezTo>
                  <a:cubicBezTo>
                    <a:pt x="91" y="214"/>
                    <a:pt x="89" y="215"/>
                    <a:pt x="87" y="216"/>
                  </a:cubicBezTo>
                  <a:cubicBezTo>
                    <a:pt x="78" y="221"/>
                    <a:pt x="66" y="226"/>
                    <a:pt x="64" y="227"/>
                  </a:cubicBezTo>
                  <a:cubicBezTo>
                    <a:pt x="63" y="228"/>
                    <a:pt x="62" y="228"/>
                    <a:pt x="61" y="228"/>
                  </a:cubicBezTo>
                  <a:close/>
                </a:path>
              </a:pathLst>
            </a:custGeom>
            <a:solidFill>
              <a:srgbClr val="2D363B"/>
            </a:solidFill>
            <a:ln w="9525">
              <a:noFill/>
              <a:round/>
              <a:headEnd/>
              <a:tailEnd/>
            </a:ln>
          </p:spPr>
          <p:txBody>
            <a:bodyPr/>
            <a:lstStyle/>
            <a:p>
              <a:pPr>
                <a:defRPr/>
              </a:pPr>
              <a:endParaRPr lang="cs-CZ">
                <a:cs typeface="Arial" charset="0"/>
              </a:endParaRPr>
            </a:p>
          </p:txBody>
        </p:sp>
        <p:sp>
          <p:nvSpPr>
            <p:cNvPr id="120" name="Rectangle 8185"/>
            <p:cNvSpPr>
              <a:spLocks noChangeArrowheads="1"/>
            </p:cNvSpPr>
            <p:nvPr userDrawn="1"/>
          </p:nvSpPr>
          <p:spPr bwMode="auto">
            <a:xfrm>
              <a:off x="3904" y="4110"/>
              <a:ext cx="1311" cy="106"/>
            </a:xfrm>
            <a:prstGeom prst="rect">
              <a:avLst/>
            </a:prstGeom>
            <a:noFill/>
            <a:ln w="9525">
              <a:noFill/>
              <a:miter lim="800000"/>
              <a:headEnd/>
              <a:tailEnd/>
            </a:ln>
          </p:spPr>
          <p:txBody>
            <a:bodyPr wrap="none" lIns="0" tIns="0" rIns="0" bIns="0">
              <a:spAutoFit/>
            </a:bodyPr>
            <a:lstStyle/>
            <a:p>
              <a:pPr>
                <a:defRPr/>
              </a:pPr>
              <a:r>
                <a:rPr lang="cs-CZ" sz="1100" b="1">
                  <a:solidFill>
                    <a:srgbClr val="24211D"/>
                  </a:solidFill>
                  <a:effectLst>
                    <a:outerShdw blurRad="38100" dist="38100" dir="2700000" algn="tl">
                      <a:srgbClr val="C0C0C0"/>
                    </a:outerShdw>
                  </a:effectLst>
                  <a:latin typeface="Tahoma" pitchFamily="34" charset="0"/>
                  <a:cs typeface="Arial" charset="0"/>
                </a:rPr>
                <a:t>Technická univerzita v Liberci</a:t>
              </a:r>
              <a:endParaRPr lang="en-US">
                <a:effectLst>
                  <a:outerShdw blurRad="38100" dist="38100" dir="2700000" algn="tl">
                    <a:srgbClr val="C0C0C0"/>
                  </a:outerShdw>
                </a:effectLst>
                <a:latin typeface="Tahoma" pitchFamily="34" charset="0"/>
                <a:cs typeface="Arial" charset="0"/>
              </a:endParaRPr>
            </a:p>
          </p:txBody>
        </p:sp>
      </p:grpSp>
      <p:sp>
        <p:nvSpPr>
          <p:cNvPr id="52227" name="Rectangle 3"/>
          <p:cNvSpPr>
            <a:spLocks noGrp="1" noChangeArrowheads="1"/>
          </p:cNvSpPr>
          <p:nvPr>
            <p:ph type="ctrTitle"/>
          </p:nvPr>
        </p:nvSpPr>
        <p:spPr>
          <a:xfrm>
            <a:off x="684213" y="404813"/>
            <a:ext cx="7772400" cy="1511300"/>
          </a:xfrm>
        </p:spPr>
        <p:txBody>
          <a:bodyPr/>
          <a:lstStyle>
            <a:lvl1pPr algn="ctr">
              <a:defRPr/>
            </a:lvl1pPr>
          </a:lstStyle>
          <a:p>
            <a:r>
              <a:rPr lang="cs-CZ" smtClean="0"/>
              <a:t>Klepnutím lze upravit styl předlohy nadpisů.</a:t>
            </a:r>
            <a:endParaRPr lang="cs-CZ"/>
          </a:p>
        </p:txBody>
      </p:sp>
      <p:sp>
        <p:nvSpPr>
          <p:cNvPr id="52228" name="Rectangle 4"/>
          <p:cNvSpPr>
            <a:spLocks noGrp="1" noChangeArrowheads="1"/>
          </p:cNvSpPr>
          <p:nvPr>
            <p:ph type="subTitle" idx="1"/>
          </p:nvPr>
        </p:nvSpPr>
        <p:spPr>
          <a:xfrm>
            <a:off x="1371600" y="2420938"/>
            <a:ext cx="6400800" cy="3744912"/>
          </a:xfrm>
        </p:spPr>
        <p:txBody>
          <a:bodyPr/>
          <a:lstStyle>
            <a:lvl1pPr marL="0" indent="0" algn="ctr">
              <a:buFontTx/>
              <a:buNone/>
              <a:defRPr sz="2000" b="1">
                <a:effectLst>
                  <a:outerShdw blurRad="38100" dist="38100" dir="2700000" algn="tl">
                    <a:srgbClr val="C0C0C0"/>
                  </a:outerShdw>
                </a:effectLst>
              </a:defRPr>
            </a:lvl1pPr>
          </a:lstStyle>
          <a:p>
            <a:r>
              <a:rPr lang="cs-CZ" smtClean="0"/>
              <a:t>Klepnutím lze upravit styl předlohy podnadpisů.</a:t>
            </a:r>
            <a:endParaRPr lang="cs-CZ"/>
          </a:p>
        </p:txBody>
      </p:sp>
      <p:sp>
        <p:nvSpPr>
          <p:cNvPr id="121" name="Rectangle 10"/>
          <p:cNvSpPr>
            <a:spLocks noGrp="1" noChangeArrowheads="1"/>
          </p:cNvSpPr>
          <p:nvPr>
            <p:ph type="dt" sz="half" idx="10"/>
          </p:nvPr>
        </p:nvSpPr>
        <p:spPr>
          <a:xfrm>
            <a:off x="3132138" y="6597650"/>
            <a:ext cx="936625" cy="217488"/>
          </a:xfrm>
        </p:spPr>
        <p:txBody>
          <a:bodyPr/>
          <a:lstStyle>
            <a:lvl1pPr>
              <a:defRPr/>
            </a:lvl1pPr>
          </a:lstStyle>
          <a:p>
            <a:pPr>
              <a:defRPr/>
            </a:pPr>
            <a:endParaRPr lang="cs-CZ"/>
          </a:p>
        </p:txBody>
      </p:sp>
      <p:sp>
        <p:nvSpPr>
          <p:cNvPr id="122" name="Rectangle 11"/>
          <p:cNvSpPr>
            <a:spLocks noGrp="1" noChangeArrowheads="1"/>
          </p:cNvSpPr>
          <p:nvPr>
            <p:ph type="ftr" sz="quarter" idx="11"/>
          </p:nvPr>
        </p:nvSpPr>
        <p:spPr/>
        <p:txBody>
          <a:bodyPr/>
          <a:lstStyle>
            <a:lvl1pPr>
              <a:defRPr/>
            </a:lvl1pPr>
          </a:lstStyle>
          <a:p>
            <a:pPr>
              <a:defRPr/>
            </a:pPr>
            <a:endParaRPr lang="cs-CZ"/>
          </a:p>
        </p:txBody>
      </p:sp>
      <p:sp>
        <p:nvSpPr>
          <p:cNvPr id="123" name="Rectangle 12"/>
          <p:cNvSpPr>
            <a:spLocks noGrp="1" noChangeArrowheads="1"/>
          </p:cNvSpPr>
          <p:nvPr>
            <p:ph type="sldNum" sz="quarter" idx="12"/>
          </p:nvPr>
        </p:nvSpPr>
        <p:spPr/>
        <p:txBody>
          <a:bodyPr/>
          <a:lstStyle>
            <a:lvl1pPr>
              <a:defRPr/>
            </a:lvl1pPr>
          </a:lstStyle>
          <a:p>
            <a:pPr>
              <a:defRPr/>
            </a:pPr>
            <a:fld id="{63D0628E-E160-4EFE-8E60-FF5B473287D3}"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AA036CD-A017-43BC-85CE-FA0BDAB3C74C}"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32588" y="115888"/>
            <a:ext cx="2160587" cy="61214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250825" y="115888"/>
            <a:ext cx="6329363" cy="6121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5C415A4-2B35-4584-86B9-A276B5109820}"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357381" name="Rectangle 5"/>
          <p:cNvSpPr>
            <a:spLocks noGrp="1" noChangeArrowheads="1"/>
          </p:cNvSpPr>
          <p:nvPr>
            <p:ph type="ctrTitle"/>
          </p:nvPr>
        </p:nvSpPr>
        <p:spPr>
          <a:xfrm>
            <a:off x="685800" y="2130425"/>
            <a:ext cx="7772400" cy="1470025"/>
          </a:xfrm>
        </p:spPr>
        <p:txBody>
          <a:bodyPr/>
          <a:lstStyle>
            <a:lvl1pPr>
              <a:defRPr/>
            </a:lvl1pPr>
          </a:lstStyle>
          <a:p>
            <a:r>
              <a:rPr lang="cs-CZ" smtClean="0"/>
              <a:t>Klepnutím lze upravit styl předlohy nadpisů.</a:t>
            </a:r>
            <a:endParaRPr lang="cs-CZ"/>
          </a:p>
        </p:txBody>
      </p:sp>
      <p:sp>
        <p:nvSpPr>
          <p:cNvPr id="357382"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28716668-E96F-437B-8E79-82F5FCD65D47}" type="datetime1">
              <a:rPr lang="cs-CZ"/>
              <a:pPr>
                <a:defRPr/>
              </a:pPr>
              <a:t>25.11.2010</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6" name="Rectangle 6"/>
          <p:cNvSpPr>
            <a:spLocks noGrp="1" noChangeArrowheads="1"/>
          </p:cNvSpPr>
          <p:nvPr>
            <p:ph type="sldNum" sz="quarter" idx="12"/>
          </p:nvPr>
        </p:nvSpPr>
        <p:spPr>
          <a:ln/>
        </p:spPr>
        <p:txBody>
          <a:bodyPr/>
          <a:lstStyle>
            <a:lvl1pPr>
              <a:defRPr/>
            </a:lvl1pPr>
          </a:lstStyle>
          <a:p>
            <a:pPr>
              <a:defRPr/>
            </a:pPr>
            <a:fld id="{EF1377E2-08AC-4350-8926-46033816ECE7}"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2C155515-749C-42F7-AD75-C4F19789D4F4}" type="datetime1">
              <a:rPr lang="cs-CZ"/>
              <a:pPr>
                <a:defRPr/>
              </a:pPr>
              <a:t>25.11.2010</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6" name="Rectangle 6"/>
          <p:cNvSpPr>
            <a:spLocks noGrp="1" noChangeArrowheads="1"/>
          </p:cNvSpPr>
          <p:nvPr>
            <p:ph type="sldNum" sz="quarter" idx="12"/>
          </p:nvPr>
        </p:nvSpPr>
        <p:spPr>
          <a:ln/>
        </p:spPr>
        <p:txBody>
          <a:bodyPr/>
          <a:lstStyle>
            <a:lvl1pPr>
              <a:defRPr/>
            </a:lvl1pPr>
          </a:lstStyle>
          <a:p>
            <a:pPr>
              <a:defRPr/>
            </a:pPr>
            <a:fld id="{B71B2354-3A0D-4827-9BF6-4295793E116C}" type="slidenum">
              <a:rPr lang="cs-CZ"/>
              <a:pPr>
                <a:defRPr/>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E786070F-C7BC-49B5-A18D-E4D837FC8600}" type="datetime1">
              <a:rPr lang="cs-CZ"/>
              <a:pPr>
                <a:defRPr/>
              </a:pPr>
              <a:t>25.11.2010</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6" name="Rectangle 6"/>
          <p:cNvSpPr>
            <a:spLocks noGrp="1" noChangeArrowheads="1"/>
          </p:cNvSpPr>
          <p:nvPr>
            <p:ph type="sldNum" sz="quarter" idx="12"/>
          </p:nvPr>
        </p:nvSpPr>
        <p:spPr>
          <a:ln/>
        </p:spPr>
        <p:txBody>
          <a:bodyPr/>
          <a:lstStyle>
            <a:lvl1pPr>
              <a:defRPr/>
            </a:lvl1pPr>
          </a:lstStyle>
          <a:p>
            <a:pPr>
              <a:defRPr/>
            </a:pPr>
            <a:fld id="{0C1BCD4B-AC04-4EFA-9769-121B9A38C9FA}" type="slidenum">
              <a:rPr lang="cs-CZ"/>
              <a:pPr>
                <a:defRPr/>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250825" y="1341438"/>
            <a:ext cx="424497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341438"/>
            <a:ext cx="424497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fld id="{34285ADC-47AE-412C-9B25-6677B918F34F}" type="datetime1">
              <a:rPr lang="cs-CZ"/>
              <a:pPr>
                <a:defRPr/>
              </a:pPr>
              <a:t>25.11.2010</a:t>
            </a:fld>
            <a:endParaRPr lang="cs-CZ"/>
          </a:p>
        </p:txBody>
      </p:sp>
      <p:sp>
        <p:nvSpPr>
          <p:cNvPr id="6"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7" name="Rectangle 6"/>
          <p:cNvSpPr>
            <a:spLocks noGrp="1" noChangeArrowheads="1"/>
          </p:cNvSpPr>
          <p:nvPr>
            <p:ph type="sldNum" sz="quarter" idx="12"/>
          </p:nvPr>
        </p:nvSpPr>
        <p:spPr>
          <a:ln/>
        </p:spPr>
        <p:txBody>
          <a:bodyPr/>
          <a:lstStyle>
            <a:lvl1pPr>
              <a:defRPr/>
            </a:lvl1pPr>
          </a:lstStyle>
          <a:p>
            <a:pPr>
              <a:defRPr/>
            </a:pPr>
            <a:fld id="{198DBB35-6259-47A8-AC74-EAC4DE1FED96}" type="slidenum">
              <a:rPr lang="cs-CZ"/>
              <a:pPr>
                <a:defRPr/>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fld id="{FFA2A0D3-00EA-4B7C-BB1B-CA9D642C8A15}" type="datetime1">
              <a:rPr lang="cs-CZ"/>
              <a:pPr>
                <a:defRPr/>
              </a:pPr>
              <a:t>25.11.2010</a:t>
            </a:fld>
            <a:endParaRPr lang="cs-CZ"/>
          </a:p>
        </p:txBody>
      </p:sp>
      <p:sp>
        <p:nvSpPr>
          <p:cNvPr id="8"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9" name="Rectangle 6"/>
          <p:cNvSpPr>
            <a:spLocks noGrp="1" noChangeArrowheads="1"/>
          </p:cNvSpPr>
          <p:nvPr>
            <p:ph type="sldNum" sz="quarter" idx="12"/>
          </p:nvPr>
        </p:nvSpPr>
        <p:spPr>
          <a:ln/>
        </p:spPr>
        <p:txBody>
          <a:bodyPr/>
          <a:lstStyle>
            <a:lvl1pPr>
              <a:defRPr/>
            </a:lvl1pPr>
          </a:lstStyle>
          <a:p>
            <a:pPr>
              <a:defRPr/>
            </a:pPr>
            <a:fld id="{B7E8C0AF-8123-4819-BC63-715DCEF3B844}" type="slidenum">
              <a:rPr lang="cs-CZ"/>
              <a:pPr>
                <a:defRPr/>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fld id="{920053B3-C72F-40FA-A2F5-62B8CB7E77CE}" type="datetime1">
              <a:rPr lang="cs-CZ"/>
              <a:pPr>
                <a:defRPr/>
              </a:pPr>
              <a:t>25.11.2010</a:t>
            </a:fld>
            <a:endParaRPr lang="cs-CZ"/>
          </a:p>
        </p:txBody>
      </p:sp>
      <p:sp>
        <p:nvSpPr>
          <p:cNvPr id="4"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5" name="Rectangle 6"/>
          <p:cNvSpPr>
            <a:spLocks noGrp="1" noChangeArrowheads="1"/>
          </p:cNvSpPr>
          <p:nvPr>
            <p:ph type="sldNum" sz="quarter" idx="12"/>
          </p:nvPr>
        </p:nvSpPr>
        <p:spPr>
          <a:ln/>
        </p:spPr>
        <p:txBody>
          <a:bodyPr/>
          <a:lstStyle>
            <a:lvl1pPr>
              <a:defRPr/>
            </a:lvl1pPr>
          </a:lstStyle>
          <a:p>
            <a:pPr>
              <a:defRPr/>
            </a:pPr>
            <a:fld id="{85F9B9D1-2DEC-4AD9-97C4-B3406658CB59}" type="slidenum">
              <a:rPr lang="cs-CZ"/>
              <a:pPr>
                <a:defRPr/>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3901CB-36CA-4E2E-8DE9-8C23CD425A37}" type="datetime1">
              <a:rPr lang="cs-CZ"/>
              <a:pPr>
                <a:defRPr/>
              </a:pPr>
              <a:t>25.11.2010</a:t>
            </a:fld>
            <a:endParaRPr lang="cs-CZ"/>
          </a:p>
        </p:txBody>
      </p:sp>
      <p:sp>
        <p:nvSpPr>
          <p:cNvPr id="3"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4" name="Rectangle 6"/>
          <p:cNvSpPr>
            <a:spLocks noGrp="1" noChangeArrowheads="1"/>
          </p:cNvSpPr>
          <p:nvPr>
            <p:ph type="sldNum" sz="quarter" idx="12"/>
          </p:nvPr>
        </p:nvSpPr>
        <p:spPr>
          <a:ln/>
        </p:spPr>
        <p:txBody>
          <a:bodyPr/>
          <a:lstStyle>
            <a:lvl1pPr>
              <a:defRPr/>
            </a:lvl1pPr>
          </a:lstStyle>
          <a:p>
            <a:pPr>
              <a:defRPr/>
            </a:pPr>
            <a:fld id="{C8C38F86-1CB9-4600-8766-AC39073CA24F}" type="slidenum">
              <a:rPr lang="cs-CZ"/>
              <a:pPr>
                <a:defRPr/>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F2544166-61BC-46E1-9907-DD75A7F3B935}" type="datetime1">
              <a:rPr lang="cs-CZ"/>
              <a:pPr>
                <a:defRPr/>
              </a:pPr>
              <a:t>25.11.2010</a:t>
            </a:fld>
            <a:endParaRPr lang="cs-CZ"/>
          </a:p>
        </p:txBody>
      </p:sp>
      <p:sp>
        <p:nvSpPr>
          <p:cNvPr id="6"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7" name="Rectangle 6"/>
          <p:cNvSpPr>
            <a:spLocks noGrp="1" noChangeArrowheads="1"/>
          </p:cNvSpPr>
          <p:nvPr>
            <p:ph type="sldNum" sz="quarter" idx="12"/>
          </p:nvPr>
        </p:nvSpPr>
        <p:spPr>
          <a:ln/>
        </p:spPr>
        <p:txBody>
          <a:bodyPr/>
          <a:lstStyle>
            <a:lvl1pPr>
              <a:defRPr/>
            </a:lvl1pPr>
          </a:lstStyle>
          <a:p>
            <a:pPr>
              <a:defRPr/>
            </a:pPr>
            <a:fld id="{7D4C4163-1D6F-4FF5-A262-AF119423815B}"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175A95C-A568-4404-9FB0-9390EE428A46}"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5985C3D2-325C-47BC-8BCE-214BB31E4E7D}" type="datetime1">
              <a:rPr lang="cs-CZ"/>
              <a:pPr>
                <a:defRPr/>
              </a:pPr>
              <a:t>25.11.2010</a:t>
            </a:fld>
            <a:endParaRPr lang="cs-CZ"/>
          </a:p>
        </p:txBody>
      </p:sp>
      <p:sp>
        <p:nvSpPr>
          <p:cNvPr id="6"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7" name="Rectangle 6"/>
          <p:cNvSpPr>
            <a:spLocks noGrp="1" noChangeArrowheads="1"/>
          </p:cNvSpPr>
          <p:nvPr>
            <p:ph type="sldNum" sz="quarter" idx="12"/>
          </p:nvPr>
        </p:nvSpPr>
        <p:spPr>
          <a:ln/>
        </p:spPr>
        <p:txBody>
          <a:bodyPr/>
          <a:lstStyle>
            <a:lvl1pPr>
              <a:defRPr/>
            </a:lvl1pPr>
          </a:lstStyle>
          <a:p>
            <a:pPr>
              <a:defRPr/>
            </a:pPr>
            <a:fld id="{A74CF006-7407-4705-83CB-1EA574D50DD2}" type="slidenum">
              <a:rPr lang="cs-CZ"/>
              <a:pPr>
                <a:defRPr/>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6A92D2B1-9C9F-4310-B64F-9B0528875CA5}" type="datetime1">
              <a:rPr lang="cs-CZ"/>
              <a:pPr>
                <a:defRPr/>
              </a:pPr>
              <a:t>25.11.2010</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6" name="Rectangle 6"/>
          <p:cNvSpPr>
            <a:spLocks noGrp="1" noChangeArrowheads="1"/>
          </p:cNvSpPr>
          <p:nvPr>
            <p:ph type="sldNum" sz="quarter" idx="12"/>
          </p:nvPr>
        </p:nvSpPr>
        <p:spPr>
          <a:ln/>
        </p:spPr>
        <p:txBody>
          <a:bodyPr/>
          <a:lstStyle>
            <a:lvl1pPr>
              <a:defRPr/>
            </a:lvl1pPr>
          </a:lstStyle>
          <a:p>
            <a:pPr>
              <a:defRPr/>
            </a:pPr>
            <a:fld id="{6E98313A-3EC8-4F6F-AE13-EA7099A7FFC6}" type="slidenum">
              <a:rPr lang="cs-CZ"/>
              <a:pPr>
                <a:defRPr/>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32588" y="115888"/>
            <a:ext cx="2160587" cy="61214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250825" y="115888"/>
            <a:ext cx="6329363" cy="6121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B3D1612A-9ECF-482C-B685-3A1D6C269ADC}" type="datetime1">
              <a:rPr lang="cs-CZ"/>
              <a:pPr>
                <a:defRPr/>
              </a:pPr>
              <a:t>25.11.2010</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a:t>MiT</a:t>
            </a:r>
          </a:p>
        </p:txBody>
      </p:sp>
      <p:sp>
        <p:nvSpPr>
          <p:cNvPr id="6" name="Rectangle 6"/>
          <p:cNvSpPr>
            <a:spLocks noGrp="1" noChangeArrowheads="1"/>
          </p:cNvSpPr>
          <p:nvPr>
            <p:ph type="sldNum" sz="quarter" idx="12"/>
          </p:nvPr>
        </p:nvSpPr>
        <p:spPr>
          <a:ln/>
        </p:spPr>
        <p:txBody>
          <a:bodyPr/>
          <a:lstStyle>
            <a:lvl1pPr>
              <a:defRPr/>
            </a:lvl1pPr>
          </a:lstStyle>
          <a:p>
            <a:pPr>
              <a:defRPr/>
            </a:pPr>
            <a:fld id="{18290E75-1BC8-46F4-AD4E-FC9F6A88B331}"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D07A358-006C-47C9-9AAD-0CF25DCC5E33}"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250825" y="1341438"/>
            <a:ext cx="424497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341438"/>
            <a:ext cx="424497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AC1A9598-1CC7-4627-9783-8EC34FBC58D8}"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BA3D4339-EB50-4F12-8D82-C69E9CD5F29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E67395C6-1824-4125-8148-2C76682C1311}"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7B1A58E-9265-41DF-B6E1-C1CADC37D0A5}"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4BCEED3E-6467-44AE-9D33-A83A5D7E08EF}"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1A519D91-D02E-4ABD-AB25-94F31E390072}"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65"/>
          <p:cNvGrpSpPr>
            <a:grpSpLocks/>
          </p:cNvGrpSpPr>
          <p:nvPr/>
        </p:nvGrpSpPr>
        <p:grpSpPr bwMode="auto">
          <a:xfrm>
            <a:off x="6197600" y="6054725"/>
            <a:ext cx="2951163" cy="795338"/>
            <a:chOff x="3904" y="3814"/>
            <a:chExt cx="1859" cy="501"/>
          </a:xfrm>
        </p:grpSpPr>
        <p:sp>
          <p:nvSpPr>
            <p:cNvPr id="1052" name="AutoShape 28"/>
            <p:cNvSpPr>
              <a:spLocks noChangeAspect="1" noChangeArrowheads="1" noTextEdit="1"/>
            </p:cNvSpPr>
            <p:nvPr userDrawn="1"/>
          </p:nvSpPr>
          <p:spPr bwMode="auto">
            <a:xfrm>
              <a:off x="3944" y="3814"/>
              <a:ext cx="1816" cy="498"/>
            </a:xfrm>
            <a:prstGeom prst="rect">
              <a:avLst/>
            </a:prstGeom>
            <a:noFill/>
            <a:ln w="9525">
              <a:noFill/>
              <a:miter lim="800000"/>
              <a:headEnd/>
              <a:tailEnd/>
            </a:ln>
          </p:spPr>
          <p:txBody>
            <a:bodyPr/>
            <a:lstStyle/>
            <a:p>
              <a:pPr>
                <a:defRPr/>
              </a:pPr>
              <a:endParaRPr lang="cs-CZ">
                <a:cs typeface="Arial" charset="0"/>
              </a:endParaRPr>
            </a:p>
          </p:txBody>
        </p:sp>
        <p:pic>
          <p:nvPicPr>
            <p:cNvPr id="5241" name="Picture 29"/>
            <p:cNvPicPr>
              <a:picLocks noChangeAspect="1" noChangeArrowheads="1"/>
            </p:cNvPicPr>
            <p:nvPr userDrawn="1"/>
          </p:nvPicPr>
          <p:blipFill>
            <a:blip r:embed="rId13" cstate="print"/>
            <a:srcRect/>
            <a:stretch>
              <a:fillRect/>
            </a:stretch>
          </p:blipFill>
          <p:spPr bwMode="auto">
            <a:xfrm>
              <a:off x="5259" y="3814"/>
              <a:ext cx="504" cy="501"/>
            </a:xfrm>
            <a:prstGeom prst="rect">
              <a:avLst/>
            </a:prstGeom>
            <a:noFill/>
            <a:ln w="9525">
              <a:noFill/>
              <a:miter lim="800000"/>
              <a:headEnd/>
              <a:tailEnd/>
            </a:ln>
          </p:spPr>
        </p:pic>
        <p:sp>
          <p:nvSpPr>
            <p:cNvPr id="1054" name="Freeform 30"/>
            <p:cNvSpPr>
              <a:spLocks noEditPoints="1"/>
            </p:cNvSpPr>
            <p:nvPr userDrawn="1"/>
          </p:nvSpPr>
          <p:spPr bwMode="auto">
            <a:xfrm>
              <a:off x="5294" y="3847"/>
              <a:ext cx="435" cy="434"/>
            </a:xfrm>
            <a:custGeom>
              <a:avLst/>
              <a:gdLst/>
              <a:ahLst/>
              <a:cxnLst>
                <a:cxn ang="0">
                  <a:pos x="112" y="263"/>
                </a:cxn>
                <a:cxn ang="0">
                  <a:pos x="62" y="244"/>
                </a:cxn>
                <a:cxn ang="0">
                  <a:pos x="30" y="217"/>
                </a:cxn>
                <a:cxn ang="0">
                  <a:pos x="6" y="174"/>
                </a:cxn>
                <a:cxn ang="0">
                  <a:pos x="0" y="144"/>
                </a:cxn>
                <a:cxn ang="0">
                  <a:pos x="263" y="0"/>
                </a:cxn>
                <a:cxn ang="0">
                  <a:pos x="263" y="154"/>
                </a:cxn>
                <a:cxn ang="0">
                  <a:pos x="252" y="189"/>
                </a:cxn>
                <a:cxn ang="0">
                  <a:pos x="234" y="217"/>
                </a:cxn>
                <a:cxn ang="0">
                  <a:pos x="180" y="255"/>
                </a:cxn>
                <a:cxn ang="0">
                  <a:pos x="120" y="264"/>
                </a:cxn>
                <a:cxn ang="0">
                  <a:pos x="185" y="222"/>
                </a:cxn>
                <a:cxn ang="0">
                  <a:pos x="158" y="196"/>
                </a:cxn>
                <a:cxn ang="0">
                  <a:pos x="145" y="145"/>
                </a:cxn>
                <a:cxn ang="0">
                  <a:pos x="139" y="84"/>
                </a:cxn>
                <a:cxn ang="0">
                  <a:pos x="135" y="14"/>
                </a:cxn>
                <a:cxn ang="0">
                  <a:pos x="176" y="22"/>
                </a:cxn>
                <a:cxn ang="0">
                  <a:pos x="217" y="48"/>
                </a:cxn>
                <a:cxn ang="0">
                  <a:pos x="242" y="84"/>
                </a:cxn>
                <a:cxn ang="0">
                  <a:pos x="252" y="123"/>
                </a:cxn>
                <a:cxn ang="0">
                  <a:pos x="248" y="163"/>
                </a:cxn>
                <a:cxn ang="0">
                  <a:pos x="231" y="200"/>
                </a:cxn>
                <a:cxn ang="0">
                  <a:pos x="204" y="228"/>
                </a:cxn>
                <a:cxn ang="0">
                  <a:pos x="1" y="120"/>
                </a:cxn>
                <a:cxn ang="0">
                  <a:pos x="7" y="92"/>
                </a:cxn>
                <a:cxn ang="0">
                  <a:pos x="10" y="129"/>
                </a:cxn>
                <a:cxn ang="0">
                  <a:pos x="84" y="11"/>
                </a:cxn>
                <a:cxn ang="0">
                  <a:pos x="119" y="2"/>
                </a:cxn>
                <a:cxn ang="0">
                  <a:pos x="171" y="8"/>
                </a:cxn>
                <a:cxn ang="0">
                  <a:pos x="254" y="130"/>
                </a:cxn>
                <a:cxn ang="0">
                  <a:pos x="257" y="95"/>
                </a:cxn>
                <a:cxn ang="0">
                  <a:pos x="262" y="130"/>
                </a:cxn>
                <a:cxn ang="0">
                  <a:pos x="257" y="88"/>
                </a:cxn>
                <a:cxn ang="0">
                  <a:pos x="253" y="12"/>
                </a:cxn>
                <a:cxn ang="0">
                  <a:pos x="170" y="5"/>
                </a:cxn>
                <a:cxn ang="0">
                  <a:pos x="262" y="2"/>
                </a:cxn>
                <a:cxn ang="0">
                  <a:pos x="121" y="251"/>
                </a:cxn>
                <a:cxn ang="0">
                  <a:pos x="70" y="234"/>
                </a:cxn>
                <a:cxn ang="0">
                  <a:pos x="197" y="233"/>
                </a:cxn>
                <a:cxn ang="0">
                  <a:pos x="162" y="248"/>
                </a:cxn>
                <a:cxn ang="0">
                  <a:pos x="2" y="102"/>
                </a:cxn>
                <a:cxn ang="0">
                  <a:pos x="105" y="3"/>
                </a:cxn>
                <a:cxn ang="0">
                  <a:pos x="79" y="11"/>
                </a:cxn>
                <a:cxn ang="0">
                  <a:pos x="10" y="79"/>
                </a:cxn>
                <a:cxn ang="0">
                  <a:pos x="2" y="102"/>
                </a:cxn>
                <a:cxn ang="0">
                  <a:pos x="42" y="211"/>
                </a:cxn>
                <a:cxn ang="0">
                  <a:pos x="22" y="179"/>
                </a:cxn>
                <a:cxn ang="0">
                  <a:pos x="14" y="144"/>
                </a:cxn>
                <a:cxn ang="0">
                  <a:pos x="16" y="103"/>
                </a:cxn>
                <a:cxn ang="0">
                  <a:pos x="45" y="51"/>
                </a:cxn>
                <a:cxn ang="0">
                  <a:pos x="70" y="31"/>
                </a:cxn>
                <a:cxn ang="0">
                  <a:pos x="112" y="15"/>
                </a:cxn>
                <a:cxn ang="0">
                  <a:pos x="131" y="30"/>
                </a:cxn>
                <a:cxn ang="0">
                  <a:pos x="126" y="83"/>
                </a:cxn>
                <a:cxn ang="0">
                  <a:pos x="120" y="144"/>
                </a:cxn>
                <a:cxn ang="0">
                  <a:pos x="114" y="174"/>
                </a:cxn>
                <a:cxn ang="0">
                  <a:pos x="92" y="213"/>
                </a:cxn>
                <a:cxn ang="0">
                  <a:pos x="61" y="228"/>
                </a:cxn>
              </a:cxnLst>
              <a:rect l="0" t="0" r="r" b="b"/>
              <a:pathLst>
                <a:path w="264" h="264">
                  <a:moveTo>
                    <a:pt x="120" y="264"/>
                  </a:moveTo>
                  <a:cubicBezTo>
                    <a:pt x="120" y="264"/>
                    <a:pt x="119" y="264"/>
                    <a:pt x="119" y="263"/>
                  </a:cubicBezTo>
                  <a:cubicBezTo>
                    <a:pt x="117" y="263"/>
                    <a:pt x="114" y="263"/>
                    <a:pt x="112" y="263"/>
                  </a:cubicBezTo>
                  <a:cubicBezTo>
                    <a:pt x="105" y="261"/>
                    <a:pt x="105" y="261"/>
                    <a:pt x="97" y="260"/>
                  </a:cubicBezTo>
                  <a:cubicBezTo>
                    <a:pt x="92" y="258"/>
                    <a:pt x="87" y="256"/>
                    <a:pt x="82" y="255"/>
                  </a:cubicBezTo>
                  <a:cubicBezTo>
                    <a:pt x="79" y="253"/>
                    <a:pt x="73" y="250"/>
                    <a:pt x="62" y="244"/>
                  </a:cubicBezTo>
                  <a:cubicBezTo>
                    <a:pt x="61" y="243"/>
                    <a:pt x="56" y="241"/>
                    <a:pt x="49" y="235"/>
                  </a:cubicBezTo>
                  <a:cubicBezTo>
                    <a:pt x="49" y="235"/>
                    <a:pt x="48" y="234"/>
                    <a:pt x="47" y="234"/>
                  </a:cubicBezTo>
                  <a:cubicBezTo>
                    <a:pt x="41" y="228"/>
                    <a:pt x="36" y="223"/>
                    <a:pt x="30" y="217"/>
                  </a:cubicBezTo>
                  <a:cubicBezTo>
                    <a:pt x="23" y="208"/>
                    <a:pt x="22" y="206"/>
                    <a:pt x="21" y="205"/>
                  </a:cubicBezTo>
                  <a:cubicBezTo>
                    <a:pt x="16" y="197"/>
                    <a:pt x="16" y="197"/>
                    <a:pt x="12" y="188"/>
                  </a:cubicBezTo>
                  <a:cubicBezTo>
                    <a:pt x="9" y="182"/>
                    <a:pt x="8" y="180"/>
                    <a:pt x="6" y="174"/>
                  </a:cubicBezTo>
                  <a:cubicBezTo>
                    <a:pt x="6" y="173"/>
                    <a:pt x="4" y="168"/>
                    <a:pt x="4" y="167"/>
                  </a:cubicBezTo>
                  <a:cubicBezTo>
                    <a:pt x="2" y="158"/>
                    <a:pt x="2" y="158"/>
                    <a:pt x="1" y="157"/>
                  </a:cubicBezTo>
                  <a:cubicBezTo>
                    <a:pt x="1" y="153"/>
                    <a:pt x="0" y="149"/>
                    <a:pt x="0" y="144"/>
                  </a:cubicBezTo>
                  <a:cubicBezTo>
                    <a:pt x="0" y="96"/>
                    <a:pt x="0" y="48"/>
                    <a:pt x="0" y="1"/>
                  </a:cubicBezTo>
                  <a:cubicBezTo>
                    <a:pt x="1" y="0"/>
                    <a:pt x="3" y="0"/>
                    <a:pt x="5" y="0"/>
                  </a:cubicBezTo>
                  <a:cubicBezTo>
                    <a:pt x="91" y="0"/>
                    <a:pt x="177" y="0"/>
                    <a:pt x="263" y="0"/>
                  </a:cubicBezTo>
                  <a:cubicBezTo>
                    <a:pt x="264" y="1"/>
                    <a:pt x="264" y="1"/>
                    <a:pt x="264" y="1"/>
                  </a:cubicBezTo>
                  <a:cubicBezTo>
                    <a:pt x="264" y="49"/>
                    <a:pt x="264" y="96"/>
                    <a:pt x="264" y="144"/>
                  </a:cubicBezTo>
                  <a:cubicBezTo>
                    <a:pt x="264" y="145"/>
                    <a:pt x="263" y="153"/>
                    <a:pt x="263" y="154"/>
                  </a:cubicBezTo>
                  <a:cubicBezTo>
                    <a:pt x="262" y="157"/>
                    <a:pt x="262" y="160"/>
                    <a:pt x="261" y="163"/>
                  </a:cubicBezTo>
                  <a:cubicBezTo>
                    <a:pt x="260" y="168"/>
                    <a:pt x="258" y="173"/>
                    <a:pt x="257" y="177"/>
                  </a:cubicBezTo>
                  <a:cubicBezTo>
                    <a:pt x="255" y="181"/>
                    <a:pt x="253" y="185"/>
                    <a:pt x="252" y="189"/>
                  </a:cubicBezTo>
                  <a:cubicBezTo>
                    <a:pt x="245" y="202"/>
                    <a:pt x="243" y="203"/>
                    <a:pt x="241" y="207"/>
                  </a:cubicBezTo>
                  <a:cubicBezTo>
                    <a:pt x="239" y="210"/>
                    <a:pt x="238" y="212"/>
                    <a:pt x="235" y="214"/>
                  </a:cubicBezTo>
                  <a:cubicBezTo>
                    <a:pt x="235" y="215"/>
                    <a:pt x="234" y="216"/>
                    <a:pt x="234" y="217"/>
                  </a:cubicBezTo>
                  <a:cubicBezTo>
                    <a:pt x="228" y="222"/>
                    <a:pt x="223" y="228"/>
                    <a:pt x="217" y="234"/>
                  </a:cubicBezTo>
                  <a:cubicBezTo>
                    <a:pt x="205" y="242"/>
                    <a:pt x="203" y="243"/>
                    <a:pt x="200" y="246"/>
                  </a:cubicBezTo>
                  <a:cubicBezTo>
                    <a:pt x="191" y="250"/>
                    <a:pt x="191" y="250"/>
                    <a:pt x="180" y="255"/>
                  </a:cubicBezTo>
                  <a:cubicBezTo>
                    <a:pt x="174" y="257"/>
                    <a:pt x="174" y="258"/>
                    <a:pt x="152" y="263"/>
                  </a:cubicBezTo>
                  <a:cubicBezTo>
                    <a:pt x="144" y="263"/>
                    <a:pt x="144" y="263"/>
                    <a:pt x="143" y="264"/>
                  </a:cubicBezTo>
                  <a:cubicBezTo>
                    <a:pt x="136" y="264"/>
                    <a:pt x="128" y="264"/>
                    <a:pt x="120" y="264"/>
                  </a:cubicBezTo>
                  <a:close/>
                  <a:moveTo>
                    <a:pt x="200" y="228"/>
                  </a:moveTo>
                  <a:cubicBezTo>
                    <a:pt x="199" y="227"/>
                    <a:pt x="194" y="226"/>
                    <a:pt x="191" y="224"/>
                  </a:cubicBezTo>
                  <a:cubicBezTo>
                    <a:pt x="189" y="223"/>
                    <a:pt x="187" y="223"/>
                    <a:pt x="185" y="222"/>
                  </a:cubicBezTo>
                  <a:cubicBezTo>
                    <a:pt x="183" y="221"/>
                    <a:pt x="181" y="219"/>
                    <a:pt x="178" y="218"/>
                  </a:cubicBezTo>
                  <a:cubicBezTo>
                    <a:pt x="172" y="213"/>
                    <a:pt x="172" y="213"/>
                    <a:pt x="162" y="203"/>
                  </a:cubicBezTo>
                  <a:cubicBezTo>
                    <a:pt x="160" y="200"/>
                    <a:pt x="159" y="198"/>
                    <a:pt x="158" y="196"/>
                  </a:cubicBezTo>
                  <a:cubicBezTo>
                    <a:pt x="153" y="183"/>
                    <a:pt x="151" y="176"/>
                    <a:pt x="150" y="172"/>
                  </a:cubicBezTo>
                  <a:cubicBezTo>
                    <a:pt x="149" y="167"/>
                    <a:pt x="148" y="166"/>
                    <a:pt x="147" y="153"/>
                  </a:cubicBezTo>
                  <a:cubicBezTo>
                    <a:pt x="147" y="152"/>
                    <a:pt x="146" y="147"/>
                    <a:pt x="145" y="145"/>
                  </a:cubicBezTo>
                  <a:cubicBezTo>
                    <a:pt x="145" y="140"/>
                    <a:pt x="145" y="140"/>
                    <a:pt x="144" y="139"/>
                  </a:cubicBezTo>
                  <a:cubicBezTo>
                    <a:pt x="142" y="108"/>
                    <a:pt x="141" y="108"/>
                    <a:pt x="141" y="96"/>
                  </a:cubicBezTo>
                  <a:cubicBezTo>
                    <a:pt x="140" y="95"/>
                    <a:pt x="139" y="85"/>
                    <a:pt x="139" y="84"/>
                  </a:cubicBezTo>
                  <a:cubicBezTo>
                    <a:pt x="138" y="67"/>
                    <a:pt x="137" y="66"/>
                    <a:pt x="136" y="51"/>
                  </a:cubicBezTo>
                  <a:cubicBezTo>
                    <a:pt x="136" y="50"/>
                    <a:pt x="135" y="33"/>
                    <a:pt x="135" y="32"/>
                  </a:cubicBezTo>
                  <a:cubicBezTo>
                    <a:pt x="135" y="26"/>
                    <a:pt x="135" y="20"/>
                    <a:pt x="135" y="14"/>
                  </a:cubicBezTo>
                  <a:cubicBezTo>
                    <a:pt x="144" y="14"/>
                    <a:pt x="144" y="14"/>
                    <a:pt x="152" y="15"/>
                  </a:cubicBezTo>
                  <a:cubicBezTo>
                    <a:pt x="158" y="16"/>
                    <a:pt x="158" y="16"/>
                    <a:pt x="162" y="17"/>
                  </a:cubicBezTo>
                  <a:cubicBezTo>
                    <a:pt x="167" y="19"/>
                    <a:pt x="171" y="20"/>
                    <a:pt x="176" y="22"/>
                  </a:cubicBezTo>
                  <a:cubicBezTo>
                    <a:pt x="180" y="23"/>
                    <a:pt x="183" y="25"/>
                    <a:pt x="187" y="27"/>
                  </a:cubicBezTo>
                  <a:cubicBezTo>
                    <a:pt x="192" y="29"/>
                    <a:pt x="197" y="32"/>
                    <a:pt x="202" y="35"/>
                  </a:cubicBezTo>
                  <a:cubicBezTo>
                    <a:pt x="207" y="39"/>
                    <a:pt x="212" y="44"/>
                    <a:pt x="217" y="48"/>
                  </a:cubicBezTo>
                  <a:cubicBezTo>
                    <a:pt x="219" y="50"/>
                    <a:pt x="222" y="53"/>
                    <a:pt x="227" y="60"/>
                  </a:cubicBezTo>
                  <a:cubicBezTo>
                    <a:pt x="229" y="62"/>
                    <a:pt x="229" y="62"/>
                    <a:pt x="235" y="70"/>
                  </a:cubicBezTo>
                  <a:cubicBezTo>
                    <a:pt x="237" y="75"/>
                    <a:pt x="239" y="79"/>
                    <a:pt x="242" y="84"/>
                  </a:cubicBezTo>
                  <a:cubicBezTo>
                    <a:pt x="246" y="97"/>
                    <a:pt x="246" y="97"/>
                    <a:pt x="248" y="103"/>
                  </a:cubicBezTo>
                  <a:cubicBezTo>
                    <a:pt x="249" y="107"/>
                    <a:pt x="249" y="108"/>
                    <a:pt x="250" y="113"/>
                  </a:cubicBezTo>
                  <a:cubicBezTo>
                    <a:pt x="251" y="113"/>
                    <a:pt x="251" y="121"/>
                    <a:pt x="252" y="123"/>
                  </a:cubicBezTo>
                  <a:cubicBezTo>
                    <a:pt x="252" y="129"/>
                    <a:pt x="252" y="135"/>
                    <a:pt x="252" y="141"/>
                  </a:cubicBezTo>
                  <a:cubicBezTo>
                    <a:pt x="251" y="152"/>
                    <a:pt x="250" y="153"/>
                    <a:pt x="249" y="157"/>
                  </a:cubicBezTo>
                  <a:cubicBezTo>
                    <a:pt x="249" y="158"/>
                    <a:pt x="248" y="163"/>
                    <a:pt x="248" y="163"/>
                  </a:cubicBezTo>
                  <a:cubicBezTo>
                    <a:pt x="247" y="165"/>
                    <a:pt x="247" y="167"/>
                    <a:pt x="246" y="169"/>
                  </a:cubicBezTo>
                  <a:cubicBezTo>
                    <a:pt x="245" y="173"/>
                    <a:pt x="243" y="177"/>
                    <a:pt x="242" y="181"/>
                  </a:cubicBezTo>
                  <a:cubicBezTo>
                    <a:pt x="235" y="195"/>
                    <a:pt x="233" y="196"/>
                    <a:pt x="231" y="200"/>
                  </a:cubicBezTo>
                  <a:cubicBezTo>
                    <a:pt x="229" y="203"/>
                    <a:pt x="229" y="203"/>
                    <a:pt x="227" y="205"/>
                  </a:cubicBezTo>
                  <a:cubicBezTo>
                    <a:pt x="218" y="216"/>
                    <a:pt x="218" y="216"/>
                    <a:pt x="206" y="227"/>
                  </a:cubicBezTo>
                  <a:cubicBezTo>
                    <a:pt x="206" y="227"/>
                    <a:pt x="205" y="227"/>
                    <a:pt x="204" y="228"/>
                  </a:cubicBezTo>
                  <a:cubicBezTo>
                    <a:pt x="203" y="228"/>
                    <a:pt x="201" y="228"/>
                    <a:pt x="200" y="228"/>
                  </a:cubicBezTo>
                  <a:close/>
                  <a:moveTo>
                    <a:pt x="2" y="129"/>
                  </a:moveTo>
                  <a:cubicBezTo>
                    <a:pt x="2" y="126"/>
                    <a:pt x="2" y="123"/>
                    <a:pt x="1" y="120"/>
                  </a:cubicBezTo>
                  <a:cubicBezTo>
                    <a:pt x="2" y="119"/>
                    <a:pt x="3" y="111"/>
                    <a:pt x="3" y="110"/>
                  </a:cubicBezTo>
                  <a:cubicBezTo>
                    <a:pt x="4" y="106"/>
                    <a:pt x="4" y="105"/>
                    <a:pt x="5" y="100"/>
                  </a:cubicBezTo>
                  <a:cubicBezTo>
                    <a:pt x="6" y="100"/>
                    <a:pt x="7" y="93"/>
                    <a:pt x="7" y="92"/>
                  </a:cubicBezTo>
                  <a:cubicBezTo>
                    <a:pt x="8" y="90"/>
                    <a:pt x="9" y="88"/>
                    <a:pt x="9" y="86"/>
                  </a:cubicBezTo>
                  <a:cubicBezTo>
                    <a:pt x="10" y="86"/>
                    <a:pt x="10" y="86"/>
                    <a:pt x="11" y="86"/>
                  </a:cubicBezTo>
                  <a:cubicBezTo>
                    <a:pt x="11" y="100"/>
                    <a:pt x="10" y="114"/>
                    <a:pt x="10" y="129"/>
                  </a:cubicBezTo>
                  <a:cubicBezTo>
                    <a:pt x="7" y="129"/>
                    <a:pt x="5" y="129"/>
                    <a:pt x="2" y="129"/>
                  </a:cubicBezTo>
                  <a:close/>
                  <a:moveTo>
                    <a:pt x="83" y="11"/>
                  </a:moveTo>
                  <a:cubicBezTo>
                    <a:pt x="83" y="11"/>
                    <a:pt x="83" y="11"/>
                    <a:pt x="84" y="11"/>
                  </a:cubicBezTo>
                  <a:cubicBezTo>
                    <a:pt x="92" y="8"/>
                    <a:pt x="93" y="8"/>
                    <a:pt x="95" y="7"/>
                  </a:cubicBezTo>
                  <a:cubicBezTo>
                    <a:pt x="96" y="6"/>
                    <a:pt x="110" y="4"/>
                    <a:pt x="111" y="3"/>
                  </a:cubicBezTo>
                  <a:cubicBezTo>
                    <a:pt x="118" y="3"/>
                    <a:pt x="118" y="3"/>
                    <a:pt x="119" y="2"/>
                  </a:cubicBezTo>
                  <a:cubicBezTo>
                    <a:pt x="128" y="2"/>
                    <a:pt x="136" y="2"/>
                    <a:pt x="144" y="2"/>
                  </a:cubicBezTo>
                  <a:cubicBezTo>
                    <a:pt x="145" y="3"/>
                    <a:pt x="153" y="3"/>
                    <a:pt x="154" y="4"/>
                  </a:cubicBezTo>
                  <a:cubicBezTo>
                    <a:pt x="168" y="6"/>
                    <a:pt x="168" y="7"/>
                    <a:pt x="171" y="8"/>
                  </a:cubicBezTo>
                  <a:cubicBezTo>
                    <a:pt x="172" y="8"/>
                    <a:pt x="180" y="11"/>
                    <a:pt x="181" y="11"/>
                  </a:cubicBezTo>
                  <a:cubicBezTo>
                    <a:pt x="148" y="11"/>
                    <a:pt x="116" y="11"/>
                    <a:pt x="83" y="11"/>
                  </a:cubicBezTo>
                  <a:close/>
                  <a:moveTo>
                    <a:pt x="254" y="130"/>
                  </a:moveTo>
                  <a:cubicBezTo>
                    <a:pt x="254" y="116"/>
                    <a:pt x="254" y="101"/>
                    <a:pt x="254" y="86"/>
                  </a:cubicBezTo>
                  <a:cubicBezTo>
                    <a:pt x="254" y="86"/>
                    <a:pt x="255" y="86"/>
                    <a:pt x="255" y="86"/>
                  </a:cubicBezTo>
                  <a:cubicBezTo>
                    <a:pt x="255" y="89"/>
                    <a:pt x="256" y="90"/>
                    <a:pt x="257" y="95"/>
                  </a:cubicBezTo>
                  <a:cubicBezTo>
                    <a:pt x="258" y="96"/>
                    <a:pt x="258" y="100"/>
                    <a:pt x="259" y="100"/>
                  </a:cubicBezTo>
                  <a:cubicBezTo>
                    <a:pt x="260" y="105"/>
                    <a:pt x="260" y="106"/>
                    <a:pt x="261" y="112"/>
                  </a:cubicBezTo>
                  <a:cubicBezTo>
                    <a:pt x="262" y="119"/>
                    <a:pt x="262" y="119"/>
                    <a:pt x="262" y="130"/>
                  </a:cubicBezTo>
                  <a:cubicBezTo>
                    <a:pt x="259" y="130"/>
                    <a:pt x="257" y="130"/>
                    <a:pt x="254" y="130"/>
                  </a:cubicBezTo>
                  <a:close/>
                  <a:moveTo>
                    <a:pt x="261" y="101"/>
                  </a:moveTo>
                  <a:cubicBezTo>
                    <a:pt x="259" y="94"/>
                    <a:pt x="258" y="93"/>
                    <a:pt x="257" y="88"/>
                  </a:cubicBezTo>
                  <a:cubicBezTo>
                    <a:pt x="256" y="85"/>
                    <a:pt x="255" y="83"/>
                    <a:pt x="254" y="81"/>
                  </a:cubicBezTo>
                  <a:cubicBezTo>
                    <a:pt x="254" y="58"/>
                    <a:pt x="254" y="35"/>
                    <a:pt x="254" y="13"/>
                  </a:cubicBezTo>
                  <a:cubicBezTo>
                    <a:pt x="253" y="12"/>
                    <a:pt x="253" y="12"/>
                    <a:pt x="253" y="12"/>
                  </a:cubicBezTo>
                  <a:cubicBezTo>
                    <a:pt x="230" y="12"/>
                    <a:pt x="208" y="11"/>
                    <a:pt x="185" y="11"/>
                  </a:cubicBezTo>
                  <a:cubicBezTo>
                    <a:pt x="180" y="9"/>
                    <a:pt x="177" y="8"/>
                    <a:pt x="177" y="8"/>
                  </a:cubicBezTo>
                  <a:cubicBezTo>
                    <a:pt x="174" y="7"/>
                    <a:pt x="174" y="6"/>
                    <a:pt x="170" y="5"/>
                  </a:cubicBezTo>
                  <a:cubicBezTo>
                    <a:pt x="163" y="4"/>
                    <a:pt x="163" y="3"/>
                    <a:pt x="158" y="3"/>
                  </a:cubicBezTo>
                  <a:cubicBezTo>
                    <a:pt x="158" y="3"/>
                    <a:pt x="158" y="2"/>
                    <a:pt x="158" y="2"/>
                  </a:cubicBezTo>
                  <a:cubicBezTo>
                    <a:pt x="193" y="2"/>
                    <a:pt x="227" y="2"/>
                    <a:pt x="262" y="2"/>
                  </a:cubicBezTo>
                  <a:cubicBezTo>
                    <a:pt x="262" y="35"/>
                    <a:pt x="262" y="68"/>
                    <a:pt x="262" y="100"/>
                  </a:cubicBezTo>
                  <a:cubicBezTo>
                    <a:pt x="262" y="100"/>
                    <a:pt x="261" y="101"/>
                    <a:pt x="261" y="101"/>
                  </a:cubicBezTo>
                  <a:close/>
                  <a:moveTo>
                    <a:pt x="121" y="251"/>
                  </a:moveTo>
                  <a:cubicBezTo>
                    <a:pt x="108" y="249"/>
                    <a:pt x="107" y="249"/>
                    <a:pt x="102" y="248"/>
                  </a:cubicBezTo>
                  <a:cubicBezTo>
                    <a:pt x="102" y="247"/>
                    <a:pt x="93" y="245"/>
                    <a:pt x="81" y="240"/>
                  </a:cubicBezTo>
                  <a:cubicBezTo>
                    <a:pt x="78" y="238"/>
                    <a:pt x="74" y="236"/>
                    <a:pt x="70" y="234"/>
                  </a:cubicBezTo>
                  <a:cubicBezTo>
                    <a:pt x="68" y="233"/>
                    <a:pt x="68" y="233"/>
                    <a:pt x="68" y="232"/>
                  </a:cubicBezTo>
                  <a:cubicBezTo>
                    <a:pt x="111" y="232"/>
                    <a:pt x="154" y="232"/>
                    <a:pt x="197" y="232"/>
                  </a:cubicBezTo>
                  <a:cubicBezTo>
                    <a:pt x="197" y="232"/>
                    <a:pt x="197" y="232"/>
                    <a:pt x="197" y="233"/>
                  </a:cubicBezTo>
                  <a:cubicBezTo>
                    <a:pt x="191" y="236"/>
                    <a:pt x="186" y="239"/>
                    <a:pt x="180" y="242"/>
                  </a:cubicBezTo>
                  <a:cubicBezTo>
                    <a:pt x="172" y="244"/>
                    <a:pt x="172" y="245"/>
                    <a:pt x="166" y="246"/>
                  </a:cubicBezTo>
                  <a:cubicBezTo>
                    <a:pt x="166" y="247"/>
                    <a:pt x="166" y="247"/>
                    <a:pt x="162" y="248"/>
                  </a:cubicBezTo>
                  <a:cubicBezTo>
                    <a:pt x="159" y="249"/>
                    <a:pt x="155" y="250"/>
                    <a:pt x="151" y="250"/>
                  </a:cubicBezTo>
                  <a:cubicBezTo>
                    <a:pt x="143" y="251"/>
                    <a:pt x="143" y="251"/>
                    <a:pt x="121" y="251"/>
                  </a:cubicBezTo>
                  <a:close/>
                  <a:moveTo>
                    <a:pt x="2" y="102"/>
                  </a:moveTo>
                  <a:cubicBezTo>
                    <a:pt x="2" y="69"/>
                    <a:pt x="2" y="36"/>
                    <a:pt x="2" y="2"/>
                  </a:cubicBezTo>
                  <a:cubicBezTo>
                    <a:pt x="36" y="2"/>
                    <a:pt x="71" y="2"/>
                    <a:pt x="105" y="2"/>
                  </a:cubicBezTo>
                  <a:cubicBezTo>
                    <a:pt x="105" y="2"/>
                    <a:pt x="105" y="3"/>
                    <a:pt x="105" y="3"/>
                  </a:cubicBezTo>
                  <a:cubicBezTo>
                    <a:pt x="104" y="3"/>
                    <a:pt x="102" y="3"/>
                    <a:pt x="101" y="3"/>
                  </a:cubicBezTo>
                  <a:cubicBezTo>
                    <a:pt x="90" y="6"/>
                    <a:pt x="90" y="7"/>
                    <a:pt x="82" y="10"/>
                  </a:cubicBezTo>
                  <a:cubicBezTo>
                    <a:pt x="81" y="10"/>
                    <a:pt x="80" y="11"/>
                    <a:pt x="79" y="11"/>
                  </a:cubicBezTo>
                  <a:cubicBezTo>
                    <a:pt x="57" y="11"/>
                    <a:pt x="34" y="12"/>
                    <a:pt x="12" y="12"/>
                  </a:cubicBezTo>
                  <a:cubicBezTo>
                    <a:pt x="12" y="12"/>
                    <a:pt x="11" y="12"/>
                    <a:pt x="11" y="12"/>
                  </a:cubicBezTo>
                  <a:cubicBezTo>
                    <a:pt x="11" y="35"/>
                    <a:pt x="11" y="57"/>
                    <a:pt x="10" y="79"/>
                  </a:cubicBezTo>
                  <a:cubicBezTo>
                    <a:pt x="8" y="84"/>
                    <a:pt x="6" y="90"/>
                    <a:pt x="6" y="91"/>
                  </a:cubicBezTo>
                  <a:cubicBezTo>
                    <a:pt x="4" y="96"/>
                    <a:pt x="4" y="97"/>
                    <a:pt x="3" y="101"/>
                  </a:cubicBezTo>
                  <a:cubicBezTo>
                    <a:pt x="2" y="101"/>
                    <a:pt x="2" y="102"/>
                    <a:pt x="2" y="102"/>
                  </a:cubicBezTo>
                  <a:close/>
                  <a:moveTo>
                    <a:pt x="61" y="228"/>
                  </a:moveTo>
                  <a:cubicBezTo>
                    <a:pt x="57" y="225"/>
                    <a:pt x="57" y="225"/>
                    <a:pt x="55" y="224"/>
                  </a:cubicBezTo>
                  <a:cubicBezTo>
                    <a:pt x="50" y="219"/>
                    <a:pt x="46" y="215"/>
                    <a:pt x="42" y="211"/>
                  </a:cubicBezTo>
                  <a:cubicBezTo>
                    <a:pt x="38" y="205"/>
                    <a:pt x="37" y="203"/>
                    <a:pt x="34" y="201"/>
                  </a:cubicBezTo>
                  <a:cubicBezTo>
                    <a:pt x="33" y="198"/>
                    <a:pt x="31" y="196"/>
                    <a:pt x="29" y="194"/>
                  </a:cubicBezTo>
                  <a:cubicBezTo>
                    <a:pt x="27" y="189"/>
                    <a:pt x="25" y="184"/>
                    <a:pt x="22" y="179"/>
                  </a:cubicBezTo>
                  <a:cubicBezTo>
                    <a:pt x="21" y="175"/>
                    <a:pt x="19" y="170"/>
                    <a:pt x="18" y="166"/>
                  </a:cubicBezTo>
                  <a:cubicBezTo>
                    <a:pt x="17" y="162"/>
                    <a:pt x="16" y="159"/>
                    <a:pt x="15" y="156"/>
                  </a:cubicBezTo>
                  <a:cubicBezTo>
                    <a:pt x="15" y="153"/>
                    <a:pt x="15" y="152"/>
                    <a:pt x="14" y="144"/>
                  </a:cubicBezTo>
                  <a:cubicBezTo>
                    <a:pt x="14" y="144"/>
                    <a:pt x="14" y="144"/>
                    <a:pt x="13" y="144"/>
                  </a:cubicBezTo>
                  <a:cubicBezTo>
                    <a:pt x="13" y="136"/>
                    <a:pt x="13" y="129"/>
                    <a:pt x="13" y="122"/>
                  </a:cubicBezTo>
                  <a:cubicBezTo>
                    <a:pt x="14" y="120"/>
                    <a:pt x="14" y="120"/>
                    <a:pt x="16" y="103"/>
                  </a:cubicBezTo>
                  <a:cubicBezTo>
                    <a:pt x="21" y="89"/>
                    <a:pt x="21" y="89"/>
                    <a:pt x="26" y="79"/>
                  </a:cubicBezTo>
                  <a:cubicBezTo>
                    <a:pt x="31" y="70"/>
                    <a:pt x="31" y="70"/>
                    <a:pt x="35" y="63"/>
                  </a:cubicBezTo>
                  <a:cubicBezTo>
                    <a:pt x="39" y="59"/>
                    <a:pt x="42" y="55"/>
                    <a:pt x="45" y="51"/>
                  </a:cubicBezTo>
                  <a:cubicBezTo>
                    <a:pt x="48" y="48"/>
                    <a:pt x="51" y="45"/>
                    <a:pt x="55" y="42"/>
                  </a:cubicBezTo>
                  <a:cubicBezTo>
                    <a:pt x="57" y="40"/>
                    <a:pt x="59" y="38"/>
                    <a:pt x="62" y="37"/>
                  </a:cubicBezTo>
                  <a:cubicBezTo>
                    <a:pt x="66" y="33"/>
                    <a:pt x="68" y="32"/>
                    <a:pt x="70" y="31"/>
                  </a:cubicBezTo>
                  <a:cubicBezTo>
                    <a:pt x="76" y="28"/>
                    <a:pt x="83" y="24"/>
                    <a:pt x="90" y="21"/>
                  </a:cubicBezTo>
                  <a:cubicBezTo>
                    <a:pt x="102" y="18"/>
                    <a:pt x="102" y="18"/>
                    <a:pt x="102" y="17"/>
                  </a:cubicBezTo>
                  <a:cubicBezTo>
                    <a:pt x="107" y="16"/>
                    <a:pt x="108" y="16"/>
                    <a:pt x="112" y="15"/>
                  </a:cubicBezTo>
                  <a:cubicBezTo>
                    <a:pt x="114" y="15"/>
                    <a:pt x="114" y="15"/>
                    <a:pt x="121" y="14"/>
                  </a:cubicBezTo>
                  <a:cubicBezTo>
                    <a:pt x="124" y="14"/>
                    <a:pt x="127" y="14"/>
                    <a:pt x="131" y="14"/>
                  </a:cubicBezTo>
                  <a:cubicBezTo>
                    <a:pt x="131" y="19"/>
                    <a:pt x="131" y="25"/>
                    <a:pt x="131" y="30"/>
                  </a:cubicBezTo>
                  <a:cubicBezTo>
                    <a:pt x="131" y="30"/>
                    <a:pt x="131" y="30"/>
                    <a:pt x="130" y="31"/>
                  </a:cubicBezTo>
                  <a:cubicBezTo>
                    <a:pt x="130" y="48"/>
                    <a:pt x="129" y="49"/>
                    <a:pt x="128" y="75"/>
                  </a:cubicBezTo>
                  <a:cubicBezTo>
                    <a:pt x="128" y="76"/>
                    <a:pt x="127" y="82"/>
                    <a:pt x="126" y="83"/>
                  </a:cubicBezTo>
                  <a:cubicBezTo>
                    <a:pt x="126" y="93"/>
                    <a:pt x="125" y="94"/>
                    <a:pt x="124" y="115"/>
                  </a:cubicBezTo>
                  <a:cubicBezTo>
                    <a:pt x="123" y="118"/>
                    <a:pt x="123" y="129"/>
                    <a:pt x="122" y="129"/>
                  </a:cubicBezTo>
                  <a:cubicBezTo>
                    <a:pt x="122" y="137"/>
                    <a:pt x="121" y="138"/>
                    <a:pt x="120" y="144"/>
                  </a:cubicBezTo>
                  <a:cubicBezTo>
                    <a:pt x="120" y="145"/>
                    <a:pt x="119" y="155"/>
                    <a:pt x="118" y="157"/>
                  </a:cubicBezTo>
                  <a:cubicBezTo>
                    <a:pt x="117" y="164"/>
                    <a:pt x="117" y="166"/>
                    <a:pt x="116" y="170"/>
                  </a:cubicBezTo>
                  <a:cubicBezTo>
                    <a:pt x="116" y="171"/>
                    <a:pt x="115" y="173"/>
                    <a:pt x="114" y="174"/>
                  </a:cubicBezTo>
                  <a:cubicBezTo>
                    <a:pt x="114" y="176"/>
                    <a:pt x="114" y="178"/>
                    <a:pt x="113" y="180"/>
                  </a:cubicBezTo>
                  <a:cubicBezTo>
                    <a:pt x="110" y="186"/>
                    <a:pt x="108" y="194"/>
                    <a:pt x="104" y="201"/>
                  </a:cubicBezTo>
                  <a:cubicBezTo>
                    <a:pt x="100" y="205"/>
                    <a:pt x="96" y="209"/>
                    <a:pt x="92" y="213"/>
                  </a:cubicBezTo>
                  <a:cubicBezTo>
                    <a:pt x="91" y="214"/>
                    <a:pt x="89" y="215"/>
                    <a:pt x="87" y="216"/>
                  </a:cubicBezTo>
                  <a:cubicBezTo>
                    <a:pt x="78" y="221"/>
                    <a:pt x="66" y="226"/>
                    <a:pt x="64" y="227"/>
                  </a:cubicBezTo>
                  <a:cubicBezTo>
                    <a:pt x="63" y="228"/>
                    <a:pt x="62" y="228"/>
                    <a:pt x="61" y="228"/>
                  </a:cubicBezTo>
                  <a:close/>
                </a:path>
              </a:pathLst>
            </a:custGeom>
            <a:solidFill>
              <a:srgbClr val="2D363B"/>
            </a:solidFill>
            <a:ln w="9525">
              <a:noFill/>
              <a:round/>
              <a:headEnd/>
              <a:tailEnd/>
            </a:ln>
          </p:spPr>
          <p:txBody>
            <a:bodyPr/>
            <a:lstStyle/>
            <a:p>
              <a:pPr>
                <a:defRPr/>
              </a:pPr>
              <a:endParaRPr lang="cs-CZ">
                <a:cs typeface="Arial" charset="0"/>
              </a:endParaRPr>
            </a:p>
          </p:txBody>
        </p:sp>
        <p:sp>
          <p:nvSpPr>
            <p:cNvPr id="1056" name="Rectangle 32"/>
            <p:cNvSpPr>
              <a:spLocks noChangeArrowheads="1"/>
            </p:cNvSpPr>
            <p:nvPr userDrawn="1"/>
          </p:nvSpPr>
          <p:spPr bwMode="auto">
            <a:xfrm>
              <a:off x="3904" y="4110"/>
              <a:ext cx="1311" cy="106"/>
            </a:xfrm>
            <a:prstGeom prst="rect">
              <a:avLst/>
            </a:prstGeom>
            <a:noFill/>
            <a:ln w="9525">
              <a:noFill/>
              <a:miter lim="800000"/>
              <a:headEnd/>
              <a:tailEnd/>
            </a:ln>
          </p:spPr>
          <p:txBody>
            <a:bodyPr wrap="none" lIns="0" tIns="0" rIns="0" bIns="0">
              <a:spAutoFit/>
            </a:bodyPr>
            <a:lstStyle/>
            <a:p>
              <a:pPr>
                <a:defRPr/>
              </a:pPr>
              <a:r>
                <a:rPr lang="cs-CZ" sz="1100" b="1">
                  <a:solidFill>
                    <a:srgbClr val="24211D"/>
                  </a:solidFill>
                  <a:effectLst>
                    <a:outerShdw blurRad="38100" dist="38100" dir="2700000" algn="tl">
                      <a:srgbClr val="C0C0C0"/>
                    </a:outerShdw>
                  </a:effectLst>
                  <a:latin typeface="Tahoma" pitchFamily="34" charset="0"/>
                  <a:cs typeface="Arial" charset="0"/>
                </a:rPr>
                <a:t>Technická univerzita v Liberci</a:t>
              </a:r>
              <a:endParaRPr lang="en-US">
                <a:effectLst>
                  <a:outerShdw blurRad="38100" dist="38100" dir="2700000" algn="tl">
                    <a:srgbClr val="C0C0C0"/>
                  </a:outerShdw>
                </a:effectLst>
                <a:latin typeface="Tahoma" pitchFamily="34" charset="0"/>
                <a:cs typeface="Arial" charset="0"/>
              </a:endParaRPr>
            </a:p>
          </p:txBody>
        </p:sp>
      </p:grpSp>
      <p:sp>
        <p:nvSpPr>
          <p:cNvPr id="2" name="Rectangle 2"/>
          <p:cNvSpPr>
            <a:spLocks noGrp="1" noChangeArrowheads="1"/>
          </p:cNvSpPr>
          <p:nvPr>
            <p:ph type="title"/>
          </p:nvPr>
        </p:nvSpPr>
        <p:spPr bwMode="auto">
          <a:xfrm>
            <a:off x="250825" y="115888"/>
            <a:ext cx="8642350" cy="1081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5124" name="Rectangle 3"/>
          <p:cNvSpPr>
            <a:spLocks noGrp="1" noChangeArrowheads="1"/>
          </p:cNvSpPr>
          <p:nvPr>
            <p:ph type="body" idx="1"/>
          </p:nvPr>
        </p:nvSpPr>
        <p:spPr bwMode="auto">
          <a:xfrm>
            <a:off x="250825" y="1341438"/>
            <a:ext cx="864235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 name="Rectangle 4"/>
          <p:cNvSpPr>
            <a:spLocks noGrp="1" noChangeArrowheads="1"/>
          </p:cNvSpPr>
          <p:nvPr>
            <p:ph type="dt" sz="half" idx="2"/>
          </p:nvPr>
        </p:nvSpPr>
        <p:spPr bwMode="auto">
          <a:xfrm>
            <a:off x="3130550" y="6597650"/>
            <a:ext cx="936625" cy="217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800" b="1">
                <a:effectLst>
                  <a:outerShdw blurRad="38100" dist="38100" dir="2700000" algn="tl">
                    <a:srgbClr val="C0C0C0"/>
                  </a:outerShdw>
                </a:effectLst>
                <a:latin typeface="+mn-lt"/>
                <a:cs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4140200" y="6597650"/>
            <a:ext cx="1152525" cy="217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800" b="1">
                <a:effectLst>
                  <a:outerShdw blurRad="38100" dist="38100" dir="2700000" algn="tl">
                    <a:srgbClr val="C0C0C0"/>
                  </a:outerShdw>
                </a:effectLst>
                <a:latin typeface="+mn-lt"/>
                <a:cs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5364163" y="6597650"/>
            <a:ext cx="360362" cy="217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800" b="1">
                <a:effectLst>
                  <a:outerShdw blurRad="38100" dist="38100" dir="2700000" algn="tl">
                    <a:srgbClr val="C0C0C0"/>
                  </a:outerShdw>
                </a:effectLst>
                <a:latin typeface="+mn-lt"/>
                <a:cs typeface="Arial" charset="0"/>
              </a:defRPr>
            </a:lvl1pPr>
          </a:lstStyle>
          <a:p>
            <a:pPr>
              <a:defRPr/>
            </a:pPr>
            <a:fld id="{89264E8B-7D44-4D48-9995-48BE79585350}" type="slidenum">
              <a:rPr lang="cs-CZ"/>
              <a:pPr>
                <a:defRPr/>
              </a:pPr>
              <a:t>‹#›</a:t>
            </a:fld>
            <a:endParaRPr lang="cs-CZ"/>
          </a:p>
        </p:txBody>
      </p:sp>
      <p:sp>
        <p:nvSpPr>
          <p:cNvPr id="1038" name="Line 14"/>
          <p:cNvSpPr>
            <a:spLocks noChangeShapeType="1"/>
          </p:cNvSpPr>
          <p:nvPr/>
        </p:nvSpPr>
        <p:spPr bwMode="auto">
          <a:xfrm>
            <a:off x="179388" y="1268413"/>
            <a:ext cx="8856662" cy="0"/>
          </a:xfrm>
          <a:prstGeom prst="line">
            <a:avLst/>
          </a:prstGeom>
          <a:noFill/>
          <a:ln w="12700">
            <a:solidFill>
              <a:schemeClr val="tx1"/>
            </a:solidFill>
            <a:round/>
            <a:headEnd type="none" w="sm" len="sm"/>
            <a:tailEnd type="none" w="sm" len="sm"/>
          </a:ln>
          <a:effectLst/>
        </p:spPr>
        <p:txBody>
          <a:bodyPr/>
          <a:lstStyle/>
          <a:p>
            <a:pPr>
              <a:defRPr/>
            </a:pPr>
            <a:endParaRPr lang="cs-CZ">
              <a:cs typeface="Arial" charset="0"/>
            </a:endParaRPr>
          </a:p>
        </p:txBody>
      </p:sp>
      <p:sp>
        <p:nvSpPr>
          <p:cNvPr id="1049" name="Line 25"/>
          <p:cNvSpPr>
            <a:spLocks noChangeShapeType="1"/>
          </p:cNvSpPr>
          <p:nvPr/>
        </p:nvSpPr>
        <p:spPr bwMode="auto">
          <a:xfrm>
            <a:off x="900113" y="6381750"/>
            <a:ext cx="7343775" cy="0"/>
          </a:xfrm>
          <a:prstGeom prst="line">
            <a:avLst/>
          </a:prstGeom>
          <a:noFill/>
          <a:ln w="12700">
            <a:solidFill>
              <a:schemeClr val="tx1"/>
            </a:solidFill>
            <a:round/>
            <a:headEnd type="none" w="sm" len="sm"/>
            <a:tailEnd type="none" w="sm" len="sm"/>
          </a:ln>
          <a:effectLst/>
        </p:spPr>
        <p:txBody>
          <a:bodyPr/>
          <a:lstStyle/>
          <a:p>
            <a:pPr>
              <a:defRPr/>
            </a:pPr>
            <a:endParaRPr lang="cs-CZ">
              <a:cs typeface="Arial" charset="0"/>
            </a:endParaRPr>
          </a:p>
        </p:txBody>
      </p:sp>
      <p:grpSp>
        <p:nvGrpSpPr>
          <p:cNvPr id="5130" name="Group 264"/>
          <p:cNvGrpSpPr>
            <a:grpSpLocks/>
          </p:cNvGrpSpPr>
          <p:nvPr/>
        </p:nvGrpSpPr>
        <p:grpSpPr bwMode="auto">
          <a:xfrm>
            <a:off x="23813" y="6043613"/>
            <a:ext cx="2667000" cy="795337"/>
            <a:chOff x="15" y="3807"/>
            <a:chExt cx="1680" cy="501"/>
          </a:xfrm>
        </p:grpSpPr>
        <p:sp>
          <p:nvSpPr>
            <p:cNvPr id="1174" name="AutoShape 150"/>
            <p:cNvSpPr>
              <a:spLocks noChangeAspect="1" noChangeArrowheads="1" noTextEdit="1"/>
            </p:cNvSpPr>
            <p:nvPr userDrawn="1"/>
          </p:nvSpPr>
          <p:spPr bwMode="auto">
            <a:xfrm>
              <a:off x="15" y="3807"/>
              <a:ext cx="1680" cy="501"/>
            </a:xfrm>
            <a:prstGeom prst="rect">
              <a:avLst/>
            </a:prstGeom>
            <a:noFill/>
            <a:ln w="9525">
              <a:noFill/>
              <a:miter lim="800000"/>
              <a:headEnd/>
              <a:tailEnd/>
            </a:ln>
          </p:spPr>
          <p:txBody>
            <a:bodyPr/>
            <a:lstStyle/>
            <a:p>
              <a:pPr>
                <a:defRPr/>
              </a:pPr>
              <a:endParaRPr lang="cs-CZ">
                <a:cs typeface="Arial" charset="0"/>
              </a:endParaRPr>
            </a:p>
          </p:txBody>
        </p:sp>
        <p:pic>
          <p:nvPicPr>
            <p:cNvPr id="5132" name="Picture 151"/>
            <p:cNvPicPr>
              <a:picLocks noChangeAspect="1" noChangeArrowheads="1"/>
            </p:cNvPicPr>
            <p:nvPr userDrawn="1"/>
          </p:nvPicPr>
          <p:blipFill>
            <a:blip r:embed="rId14" cstate="print"/>
            <a:srcRect/>
            <a:stretch>
              <a:fillRect/>
            </a:stretch>
          </p:blipFill>
          <p:spPr bwMode="auto">
            <a:xfrm>
              <a:off x="15" y="3807"/>
              <a:ext cx="493" cy="492"/>
            </a:xfrm>
            <a:prstGeom prst="rect">
              <a:avLst/>
            </a:prstGeom>
            <a:noFill/>
            <a:ln w="9525">
              <a:noFill/>
              <a:miter lim="800000"/>
              <a:headEnd/>
              <a:tailEnd/>
            </a:ln>
          </p:spPr>
        </p:pic>
        <p:sp>
          <p:nvSpPr>
            <p:cNvPr id="1176" name="Rectangle 152"/>
            <p:cNvSpPr>
              <a:spLocks noChangeArrowheads="1"/>
            </p:cNvSpPr>
            <p:nvPr userDrawn="1"/>
          </p:nvSpPr>
          <p:spPr bwMode="auto">
            <a:xfrm>
              <a:off x="50" y="4107"/>
              <a:ext cx="78" cy="7"/>
            </a:xfrm>
            <a:prstGeom prst="rect">
              <a:avLst/>
            </a:prstGeom>
            <a:solidFill>
              <a:srgbClr val="24211D"/>
            </a:solidFill>
            <a:ln w="9525">
              <a:noFill/>
              <a:miter lim="800000"/>
              <a:headEnd/>
              <a:tailEnd/>
            </a:ln>
          </p:spPr>
          <p:txBody>
            <a:bodyPr/>
            <a:lstStyle/>
            <a:p>
              <a:pPr>
                <a:defRPr/>
              </a:pPr>
              <a:endParaRPr lang="cs-CZ">
                <a:cs typeface="Arial" charset="0"/>
              </a:endParaRPr>
            </a:p>
          </p:txBody>
        </p:sp>
        <p:sp>
          <p:nvSpPr>
            <p:cNvPr id="1177" name="Freeform 153"/>
            <p:cNvSpPr>
              <a:spLocks/>
            </p:cNvSpPr>
            <p:nvPr userDrawn="1"/>
          </p:nvSpPr>
          <p:spPr bwMode="auto">
            <a:xfrm>
              <a:off x="246" y="4105"/>
              <a:ext cx="215" cy="9"/>
            </a:xfrm>
            <a:custGeom>
              <a:avLst/>
              <a:gdLst/>
              <a:ahLst/>
              <a:cxnLst>
                <a:cxn ang="0">
                  <a:pos x="1" y="5"/>
                </a:cxn>
                <a:cxn ang="0">
                  <a:pos x="124" y="5"/>
                </a:cxn>
                <a:cxn ang="0">
                  <a:pos x="124" y="1"/>
                </a:cxn>
                <a:cxn ang="0">
                  <a:pos x="0" y="0"/>
                </a:cxn>
                <a:cxn ang="0">
                  <a:pos x="1" y="5"/>
                </a:cxn>
              </a:cxnLst>
              <a:rect l="0" t="0" r="r" b="b"/>
              <a:pathLst>
                <a:path w="124" h="5">
                  <a:moveTo>
                    <a:pt x="1" y="5"/>
                  </a:moveTo>
                  <a:lnTo>
                    <a:pt x="124" y="5"/>
                  </a:lnTo>
                  <a:lnTo>
                    <a:pt x="124" y="1"/>
                  </a:lnTo>
                  <a:lnTo>
                    <a:pt x="0" y="0"/>
                  </a:lnTo>
                  <a:lnTo>
                    <a:pt x="1" y="5"/>
                  </a:lnTo>
                  <a:close/>
                </a:path>
              </a:pathLst>
            </a:custGeom>
            <a:solidFill>
              <a:srgbClr val="24211D"/>
            </a:solidFill>
            <a:ln w="9525">
              <a:noFill/>
              <a:round/>
              <a:headEnd/>
              <a:tailEnd/>
            </a:ln>
          </p:spPr>
          <p:txBody>
            <a:bodyPr/>
            <a:lstStyle/>
            <a:p>
              <a:pPr>
                <a:defRPr/>
              </a:pPr>
              <a:endParaRPr lang="cs-CZ">
                <a:cs typeface="Arial" charset="0"/>
              </a:endParaRPr>
            </a:p>
          </p:txBody>
        </p:sp>
        <p:sp>
          <p:nvSpPr>
            <p:cNvPr id="1178" name="Freeform 154"/>
            <p:cNvSpPr>
              <a:spLocks/>
            </p:cNvSpPr>
            <p:nvPr userDrawn="1"/>
          </p:nvSpPr>
          <p:spPr bwMode="auto">
            <a:xfrm>
              <a:off x="230" y="4273"/>
              <a:ext cx="30" cy="7"/>
            </a:xfrm>
            <a:custGeom>
              <a:avLst/>
              <a:gdLst/>
              <a:ahLst/>
              <a:cxnLst>
                <a:cxn ang="0">
                  <a:pos x="17" y="2"/>
                </a:cxn>
                <a:cxn ang="0">
                  <a:pos x="17" y="4"/>
                </a:cxn>
                <a:cxn ang="0">
                  <a:pos x="0" y="3"/>
                </a:cxn>
                <a:cxn ang="0">
                  <a:pos x="1" y="1"/>
                </a:cxn>
                <a:cxn ang="0">
                  <a:pos x="1" y="0"/>
                </a:cxn>
                <a:cxn ang="0">
                  <a:pos x="17" y="1"/>
                </a:cxn>
                <a:cxn ang="0">
                  <a:pos x="17" y="2"/>
                </a:cxn>
              </a:cxnLst>
              <a:rect l="0" t="0" r="r" b="b"/>
              <a:pathLst>
                <a:path w="17" h="4">
                  <a:moveTo>
                    <a:pt x="17" y="2"/>
                  </a:moveTo>
                  <a:lnTo>
                    <a:pt x="17" y="4"/>
                  </a:lnTo>
                  <a:lnTo>
                    <a:pt x="0" y="3"/>
                  </a:lnTo>
                  <a:lnTo>
                    <a:pt x="1" y="1"/>
                  </a:lnTo>
                  <a:lnTo>
                    <a:pt x="1" y="0"/>
                  </a:lnTo>
                  <a:lnTo>
                    <a:pt x="17" y="1"/>
                  </a:lnTo>
                  <a:lnTo>
                    <a:pt x="17" y="2"/>
                  </a:lnTo>
                  <a:close/>
                </a:path>
              </a:pathLst>
            </a:custGeom>
            <a:solidFill>
              <a:srgbClr val="24211D"/>
            </a:solidFill>
            <a:ln w="9525">
              <a:noFill/>
              <a:round/>
              <a:headEnd/>
              <a:tailEnd/>
            </a:ln>
          </p:spPr>
          <p:txBody>
            <a:bodyPr/>
            <a:lstStyle/>
            <a:p>
              <a:pPr>
                <a:defRPr/>
              </a:pPr>
              <a:endParaRPr lang="cs-CZ">
                <a:cs typeface="Arial" charset="0"/>
              </a:endParaRPr>
            </a:p>
          </p:txBody>
        </p:sp>
        <p:sp>
          <p:nvSpPr>
            <p:cNvPr id="1179" name="Freeform 155"/>
            <p:cNvSpPr>
              <a:spLocks/>
            </p:cNvSpPr>
            <p:nvPr userDrawn="1"/>
          </p:nvSpPr>
          <p:spPr bwMode="auto">
            <a:xfrm>
              <a:off x="204" y="4268"/>
              <a:ext cx="28" cy="11"/>
            </a:xfrm>
            <a:custGeom>
              <a:avLst/>
              <a:gdLst/>
              <a:ahLst/>
              <a:cxnLst>
                <a:cxn ang="0">
                  <a:pos x="16" y="4"/>
                </a:cxn>
                <a:cxn ang="0">
                  <a:pos x="15" y="6"/>
                </a:cxn>
                <a:cxn ang="0">
                  <a:pos x="0" y="2"/>
                </a:cxn>
                <a:cxn ang="0">
                  <a:pos x="0" y="1"/>
                </a:cxn>
                <a:cxn ang="0">
                  <a:pos x="0" y="0"/>
                </a:cxn>
                <a:cxn ang="0">
                  <a:pos x="16" y="3"/>
                </a:cxn>
                <a:cxn ang="0">
                  <a:pos x="16" y="4"/>
                </a:cxn>
              </a:cxnLst>
              <a:rect l="0" t="0" r="r" b="b"/>
              <a:pathLst>
                <a:path w="16" h="6">
                  <a:moveTo>
                    <a:pt x="16" y="4"/>
                  </a:moveTo>
                  <a:lnTo>
                    <a:pt x="15" y="6"/>
                  </a:lnTo>
                  <a:lnTo>
                    <a:pt x="0" y="2"/>
                  </a:lnTo>
                  <a:lnTo>
                    <a:pt x="0" y="1"/>
                  </a:lnTo>
                  <a:lnTo>
                    <a:pt x="0" y="0"/>
                  </a:lnTo>
                  <a:lnTo>
                    <a:pt x="16" y="3"/>
                  </a:lnTo>
                  <a:lnTo>
                    <a:pt x="16" y="4"/>
                  </a:lnTo>
                  <a:close/>
                </a:path>
              </a:pathLst>
            </a:custGeom>
            <a:solidFill>
              <a:srgbClr val="24211D"/>
            </a:solidFill>
            <a:ln w="9525">
              <a:noFill/>
              <a:round/>
              <a:headEnd/>
              <a:tailEnd/>
            </a:ln>
          </p:spPr>
          <p:txBody>
            <a:bodyPr/>
            <a:lstStyle/>
            <a:p>
              <a:pPr>
                <a:defRPr/>
              </a:pPr>
              <a:endParaRPr lang="cs-CZ">
                <a:cs typeface="Arial" charset="0"/>
              </a:endParaRPr>
            </a:p>
          </p:txBody>
        </p:sp>
        <p:sp>
          <p:nvSpPr>
            <p:cNvPr id="1180" name="Freeform 156"/>
            <p:cNvSpPr>
              <a:spLocks/>
            </p:cNvSpPr>
            <p:nvPr userDrawn="1"/>
          </p:nvSpPr>
          <p:spPr bwMode="auto">
            <a:xfrm>
              <a:off x="176" y="4259"/>
              <a:ext cx="28" cy="13"/>
            </a:xfrm>
            <a:custGeom>
              <a:avLst/>
              <a:gdLst/>
              <a:ahLst/>
              <a:cxnLst>
                <a:cxn ang="0">
                  <a:pos x="16" y="6"/>
                </a:cxn>
                <a:cxn ang="0">
                  <a:pos x="16" y="7"/>
                </a:cxn>
                <a:cxn ang="0">
                  <a:pos x="0" y="3"/>
                </a:cxn>
                <a:cxn ang="0">
                  <a:pos x="1" y="2"/>
                </a:cxn>
                <a:cxn ang="0">
                  <a:pos x="1" y="0"/>
                </a:cxn>
                <a:cxn ang="0">
                  <a:pos x="16" y="5"/>
                </a:cxn>
                <a:cxn ang="0">
                  <a:pos x="16" y="6"/>
                </a:cxn>
              </a:cxnLst>
              <a:rect l="0" t="0" r="r" b="b"/>
              <a:pathLst>
                <a:path w="16" h="7">
                  <a:moveTo>
                    <a:pt x="16" y="6"/>
                  </a:moveTo>
                  <a:lnTo>
                    <a:pt x="16" y="7"/>
                  </a:lnTo>
                  <a:lnTo>
                    <a:pt x="0" y="3"/>
                  </a:lnTo>
                  <a:lnTo>
                    <a:pt x="1" y="2"/>
                  </a:lnTo>
                  <a:lnTo>
                    <a:pt x="1" y="0"/>
                  </a:lnTo>
                  <a:lnTo>
                    <a:pt x="16" y="5"/>
                  </a:lnTo>
                  <a:lnTo>
                    <a:pt x="16" y="6"/>
                  </a:lnTo>
                  <a:close/>
                </a:path>
              </a:pathLst>
            </a:custGeom>
            <a:solidFill>
              <a:srgbClr val="24211D"/>
            </a:solidFill>
            <a:ln w="9525">
              <a:noFill/>
              <a:round/>
              <a:headEnd/>
              <a:tailEnd/>
            </a:ln>
          </p:spPr>
          <p:txBody>
            <a:bodyPr/>
            <a:lstStyle/>
            <a:p>
              <a:pPr>
                <a:defRPr/>
              </a:pPr>
              <a:endParaRPr lang="cs-CZ">
                <a:cs typeface="Arial" charset="0"/>
              </a:endParaRPr>
            </a:p>
          </p:txBody>
        </p:sp>
        <p:sp>
          <p:nvSpPr>
            <p:cNvPr id="1181" name="Freeform 157"/>
            <p:cNvSpPr>
              <a:spLocks/>
            </p:cNvSpPr>
            <p:nvPr userDrawn="1"/>
          </p:nvSpPr>
          <p:spPr bwMode="auto">
            <a:xfrm>
              <a:off x="152" y="4249"/>
              <a:ext cx="26" cy="16"/>
            </a:xfrm>
            <a:custGeom>
              <a:avLst/>
              <a:gdLst/>
              <a:ahLst/>
              <a:cxnLst>
                <a:cxn ang="0">
                  <a:pos x="15" y="8"/>
                </a:cxn>
                <a:cxn ang="0">
                  <a:pos x="14" y="9"/>
                </a:cxn>
                <a:cxn ang="0">
                  <a:pos x="0" y="2"/>
                </a:cxn>
                <a:cxn ang="0">
                  <a:pos x="1" y="1"/>
                </a:cxn>
                <a:cxn ang="0">
                  <a:pos x="1" y="0"/>
                </a:cxn>
                <a:cxn ang="0">
                  <a:pos x="15" y="6"/>
                </a:cxn>
                <a:cxn ang="0">
                  <a:pos x="15" y="8"/>
                </a:cxn>
              </a:cxnLst>
              <a:rect l="0" t="0" r="r" b="b"/>
              <a:pathLst>
                <a:path w="15" h="9">
                  <a:moveTo>
                    <a:pt x="15" y="8"/>
                  </a:moveTo>
                  <a:lnTo>
                    <a:pt x="14" y="9"/>
                  </a:lnTo>
                  <a:lnTo>
                    <a:pt x="0" y="2"/>
                  </a:lnTo>
                  <a:lnTo>
                    <a:pt x="1" y="1"/>
                  </a:lnTo>
                  <a:lnTo>
                    <a:pt x="1" y="0"/>
                  </a:lnTo>
                  <a:lnTo>
                    <a:pt x="15" y="6"/>
                  </a:lnTo>
                  <a:lnTo>
                    <a:pt x="15" y="8"/>
                  </a:lnTo>
                  <a:close/>
                </a:path>
              </a:pathLst>
            </a:custGeom>
            <a:solidFill>
              <a:srgbClr val="24211D"/>
            </a:solidFill>
            <a:ln w="9525">
              <a:noFill/>
              <a:round/>
              <a:headEnd/>
              <a:tailEnd/>
            </a:ln>
          </p:spPr>
          <p:txBody>
            <a:bodyPr/>
            <a:lstStyle/>
            <a:p>
              <a:pPr>
                <a:defRPr/>
              </a:pPr>
              <a:endParaRPr lang="cs-CZ">
                <a:cs typeface="Arial" charset="0"/>
              </a:endParaRPr>
            </a:p>
          </p:txBody>
        </p:sp>
        <p:sp>
          <p:nvSpPr>
            <p:cNvPr id="1182" name="Freeform 158"/>
            <p:cNvSpPr>
              <a:spLocks/>
            </p:cNvSpPr>
            <p:nvPr userDrawn="1"/>
          </p:nvSpPr>
          <p:spPr bwMode="auto">
            <a:xfrm>
              <a:off x="130" y="4235"/>
              <a:ext cx="24" cy="18"/>
            </a:xfrm>
            <a:custGeom>
              <a:avLst/>
              <a:gdLst/>
              <a:ahLst/>
              <a:cxnLst>
                <a:cxn ang="0">
                  <a:pos x="14" y="9"/>
                </a:cxn>
                <a:cxn ang="0">
                  <a:pos x="13" y="10"/>
                </a:cxn>
                <a:cxn ang="0">
                  <a:pos x="0" y="2"/>
                </a:cxn>
                <a:cxn ang="0">
                  <a:pos x="0" y="1"/>
                </a:cxn>
                <a:cxn ang="0">
                  <a:pos x="1" y="0"/>
                </a:cxn>
                <a:cxn ang="0">
                  <a:pos x="14" y="8"/>
                </a:cxn>
                <a:cxn ang="0">
                  <a:pos x="14" y="9"/>
                </a:cxn>
              </a:cxnLst>
              <a:rect l="0" t="0" r="r" b="b"/>
              <a:pathLst>
                <a:path w="14" h="10">
                  <a:moveTo>
                    <a:pt x="14" y="9"/>
                  </a:moveTo>
                  <a:lnTo>
                    <a:pt x="13" y="10"/>
                  </a:lnTo>
                  <a:lnTo>
                    <a:pt x="0" y="2"/>
                  </a:lnTo>
                  <a:lnTo>
                    <a:pt x="0" y="1"/>
                  </a:lnTo>
                  <a:lnTo>
                    <a:pt x="1" y="0"/>
                  </a:lnTo>
                  <a:lnTo>
                    <a:pt x="14" y="8"/>
                  </a:lnTo>
                  <a:lnTo>
                    <a:pt x="14" y="9"/>
                  </a:lnTo>
                  <a:close/>
                </a:path>
              </a:pathLst>
            </a:custGeom>
            <a:solidFill>
              <a:srgbClr val="24211D"/>
            </a:solidFill>
            <a:ln w="9525">
              <a:noFill/>
              <a:round/>
              <a:headEnd/>
              <a:tailEnd/>
            </a:ln>
          </p:spPr>
          <p:txBody>
            <a:bodyPr/>
            <a:lstStyle/>
            <a:p>
              <a:pPr>
                <a:defRPr/>
              </a:pPr>
              <a:endParaRPr lang="cs-CZ">
                <a:cs typeface="Arial" charset="0"/>
              </a:endParaRPr>
            </a:p>
          </p:txBody>
        </p:sp>
        <p:sp>
          <p:nvSpPr>
            <p:cNvPr id="1183" name="Freeform 159"/>
            <p:cNvSpPr>
              <a:spLocks/>
            </p:cNvSpPr>
            <p:nvPr userDrawn="1"/>
          </p:nvSpPr>
          <p:spPr bwMode="auto">
            <a:xfrm>
              <a:off x="107" y="4220"/>
              <a:ext cx="24" cy="19"/>
            </a:xfrm>
            <a:custGeom>
              <a:avLst/>
              <a:gdLst/>
              <a:ahLst/>
              <a:cxnLst>
                <a:cxn ang="0">
                  <a:pos x="13" y="10"/>
                </a:cxn>
                <a:cxn ang="0">
                  <a:pos x="13" y="11"/>
                </a:cxn>
                <a:cxn ang="0">
                  <a:pos x="0" y="1"/>
                </a:cxn>
                <a:cxn ang="0">
                  <a:pos x="1" y="0"/>
                </a:cxn>
                <a:cxn ang="0">
                  <a:pos x="2" y="0"/>
                </a:cxn>
                <a:cxn ang="0">
                  <a:pos x="14" y="9"/>
                </a:cxn>
                <a:cxn ang="0">
                  <a:pos x="13" y="10"/>
                </a:cxn>
              </a:cxnLst>
              <a:rect l="0" t="0" r="r" b="b"/>
              <a:pathLst>
                <a:path w="14" h="11">
                  <a:moveTo>
                    <a:pt x="13" y="10"/>
                  </a:moveTo>
                  <a:lnTo>
                    <a:pt x="13" y="11"/>
                  </a:lnTo>
                  <a:lnTo>
                    <a:pt x="0" y="1"/>
                  </a:lnTo>
                  <a:lnTo>
                    <a:pt x="1" y="0"/>
                  </a:lnTo>
                  <a:lnTo>
                    <a:pt x="2" y="0"/>
                  </a:lnTo>
                  <a:lnTo>
                    <a:pt x="14" y="9"/>
                  </a:lnTo>
                  <a:lnTo>
                    <a:pt x="13" y="10"/>
                  </a:lnTo>
                  <a:close/>
                </a:path>
              </a:pathLst>
            </a:custGeom>
            <a:solidFill>
              <a:srgbClr val="24211D"/>
            </a:solidFill>
            <a:ln w="9525">
              <a:noFill/>
              <a:round/>
              <a:headEnd/>
              <a:tailEnd/>
            </a:ln>
          </p:spPr>
          <p:txBody>
            <a:bodyPr/>
            <a:lstStyle/>
            <a:p>
              <a:pPr>
                <a:defRPr/>
              </a:pPr>
              <a:endParaRPr lang="cs-CZ">
                <a:cs typeface="Arial" charset="0"/>
              </a:endParaRPr>
            </a:p>
          </p:txBody>
        </p:sp>
        <p:sp>
          <p:nvSpPr>
            <p:cNvPr id="1184" name="Freeform 160"/>
            <p:cNvSpPr>
              <a:spLocks/>
            </p:cNvSpPr>
            <p:nvPr userDrawn="1"/>
          </p:nvSpPr>
          <p:spPr bwMode="auto">
            <a:xfrm>
              <a:off x="88" y="4201"/>
              <a:ext cx="22" cy="20"/>
            </a:xfrm>
            <a:custGeom>
              <a:avLst/>
              <a:gdLst/>
              <a:ahLst/>
              <a:cxnLst>
                <a:cxn ang="0">
                  <a:pos x="12" y="11"/>
                </a:cxn>
                <a:cxn ang="0">
                  <a:pos x="11" y="12"/>
                </a:cxn>
                <a:cxn ang="0">
                  <a:pos x="0" y="1"/>
                </a:cxn>
                <a:cxn ang="0">
                  <a:pos x="1" y="1"/>
                </a:cxn>
                <a:cxn ang="0">
                  <a:pos x="2" y="0"/>
                </a:cxn>
                <a:cxn ang="0">
                  <a:pos x="13" y="11"/>
                </a:cxn>
                <a:cxn ang="0">
                  <a:pos x="12" y="11"/>
                </a:cxn>
              </a:cxnLst>
              <a:rect l="0" t="0" r="r" b="b"/>
              <a:pathLst>
                <a:path w="13" h="12">
                  <a:moveTo>
                    <a:pt x="12" y="11"/>
                  </a:moveTo>
                  <a:lnTo>
                    <a:pt x="11" y="12"/>
                  </a:lnTo>
                  <a:lnTo>
                    <a:pt x="0" y="1"/>
                  </a:lnTo>
                  <a:lnTo>
                    <a:pt x="1" y="1"/>
                  </a:lnTo>
                  <a:lnTo>
                    <a:pt x="2" y="0"/>
                  </a:lnTo>
                  <a:lnTo>
                    <a:pt x="13" y="11"/>
                  </a:lnTo>
                  <a:lnTo>
                    <a:pt x="12" y="11"/>
                  </a:lnTo>
                  <a:close/>
                </a:path>
              </a:pathLst>
            </a:custGeom>
            <a:solidFill>
              <a:srgbClr val="24211D"/>
            </a:solidFill>
            <a:ln w="9525">
              <a:noFill/>
              <a:round/>
              <a:headEnd/>
              <a:tailEnd/>
            </a:ln>
          </p:spPr>
          <p:txBody>
            <a:bodyPr/>
            <a:lstStyle/>
            <a:p>
              <a:pPr>
                <a:defRPr/>
              </a:pPr>
              <a:endParaRPr lang="cs-CZ">
                <a:cs typeface="Arial" charset="0"/>
              </a:endParaRPr>
            </a:p>
          </p:txBody>
        </p:sp>
        <p:sp>
          <p:nvSpPr>
            <p:cNvPr id="1185" name="Freeform 161"/>
            <p:cNvSpPr>
              <a:spLocks/>
            </p:cNvSpPr>
            <p:nvPr userDrawn="1"/>
          </p:nvSpPr>
          <p:spPr bwMode="auto">
            <a:xfrm>
              <a:off x="72" y="4180"/>
              <a:ext cx="19" cy="22"/>
            </a:xfrm>
            <a:custGeom>
              <a:avLst/>
              <a:gdLst/>
              <a:ahLst/>
              <a:cxnLst>
                <a:cxn ang="0">
                  <a:pos x="10" y="13"/>
                </a:cxn>
                <a:cxn ang="0">
                  <a:pos x="9" y="13"/>
                </a:cxn>
                <a:cxn ang="0">
                  <a:pos x="0" y="1"/>
                </a:cxn>
                <a:cxn ang="0">
                  <a:pos x="1" y="0"/>
                </a:cxn>
                <a:cxn ang="0">
                  <a:pos x="2" y="0"/>
                </a:cxn>
                <a:cxn ang="0">
                  <a:pos x="11" y="12"/>
                </a:cxn>
                <a:cxn ang="0">
                  <a:pos x="10" y="13"/>
                </a:cxn>
              </a:cxnLst>
              <a:rect l="0" t="0" r="r" b="b"/>
              <a:pathLst>
                <a:path w="11" h="13">
                  <a:moveTo>
                    <a:pt x="10" y="13"/>
                  </a:moveTo>
                  <a:lnTo>
                    <a:pt x="9" y="13"/>
                  </a:lnTo>
                  <a:lnTo>
                    <a:pt x="0" y="1"/>
                  </a:lnTo>
                  <a:lnTo>
                    <a:pt x="1" y="0"/>
                  </a:lnTo>
                  <a:lnTo>
                    <a:pt x="2" y="0"/>
                  </a:lnTo>
                  <a:lnTo>
                    <a:pt x="11" y="12"/>
                  </a:lnTo>
                  <a:lnTo>
                    <a:pt x="10"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1186" name="Freeform 162"/>
            <p:cNvSpPr>
              <a:spLocks/>
            </p:cNvSpPr>
            <p:nvPr userDrawn="1"/>
          </p:nvSpPr>
          <p:spPr bwMode="auto">
            <a:xfrm>
              <a:off x="58" y="4157"/>
              <a:ext cx="18" cy="24"/>
            </a:xfrm>
            <a:custGeom>
              <a:avLst/>
              <a:gdLst/>
              <a:ahLst/>
              <a:cxnLst>
                <a:cxn ang="0">
                  <a:pos x="9" y="13"/>
                </a:cxn>
                <a:cxn ang="0">
                  <a:pos x="8" y="14"/>
                </a:cxn>
                <a:cxn ang="0">
                  <a:pos x="0" y="1"/>
                </a:cxn>
                <a:cxn ang="0">
                  <a:pos x="1" y="0"/>
                </a:cxn>
                <a:cxn ang="0">
                  <a:pos x="2" y="0"/>
                </a:cxn>
                <a:cxn ang="0">
                  <a:pos x="10" y="13"/>
                </a:cxn>
                <a:cxn ang="0">
                  <a:pos x="9" y="13"/>
                </a:cxn>
              </a:cxnLst>
              <a:rect l="0" t="0" r="r" b="b"/>
              <a:pathLst>
                <a:path w="10" h="14">
                  <a:moveTo>
                    <a:pt x="9" y="13"/>
                  </a:moveTo>
                  <a:lnTo>
                    <a:pt x="8" y="14"/>
                  </a:lnTo>
                  <a:lnTo>
                    <a:pt x="0" y="1"/>
                  </a:lnTo>
                  <a:lnTo>
                    <a:pt x="1" y="0"/>
                  </a:lnTo>
                  <a:lnTo>
                    <a:pt x="2" y="0"/>
                  </a:lnTo>
                  <a:lnTo>
                    <a:pt x="10" y="13"/>
                  </a:lnTo>
                  <a:lnTo>
                    <a:pt x="9"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1187" name="Freeform 163"/>
            <p:cNvSpPr>
              <a:spLocks/>
            </p:cNvSpPr>
            <p:nvPr userDrawn="1"/>
          </p:nvSpPr>
          <p:spPr bwMode="auto">
            <a:xfrm>
              <a:off x="46" y="4133"/>
              <a:ext cx="16" cy="26"/>
            </a:xfrm>
            <a:custGeom>
              <a:avLst/>
              <a:gdLst/>
              <a:ahLst/>
              <a:cxnLst>
                <a:cxn ang="0">
                  <a:pos x="8" y="14"/>
                </a:cxn>
                <a:cxn ang="0">
                  <a:pos x="7" y="15"/>
                </a:cxn>
                <a:cxn ang="0">
                  <a:pos x="0" y="0"/>
                </a:cxn>
                <a:cxn ang="0">
                  <a:pos x="1" y="0"/>
                </a:cxn>
                <a:cxn ang="0">
                  <a:pos x="2" y="0"/>
                </a:cxn>
                <a:cxn ang="0">
                  <a:pos x="9" y="14"/>
                </a:cxn>
                <a:cxn ang="0">
                  <a:pos x="8" y="14"/>
                </a:cxn>
              </a:cxnLst>
              <a:rect l="0" t="0" r="r" b="b"/>
              <a:pathLst>
                <a:path w="9" h="15">
                  <a:moveTo>
                    <a:pt x="8" y="14"/>
                  </a:moveTo>
                  <a:lnTo>
                    <a:pt x="7" y="15"/>
                  </a:lnTo>
                  <a:lnTo>
                    <a:pt x="0" y="0"/>
                  </a:lnTo>
                  <a:lnTo>
                    <a:pt x="1" y="0"/>
                  </a:lnTo>
                  <a:lnTo>
                    <a:pt x="2" y="0"/>
                  </a:lnTo>
                  <a:lnTo>
                    <a:pt x="9" y="14"/>
                  </a:lnTo>
                  <a:lnTo>
                    <a:pt x="8" y="14"/>
                  </a:lnTo>
                  <a:close/>
                </a:path>
              </a:pathLst>
            </a:custGeom>
            <a:solidFill>
              <a:srgbClr val="24211D"/>
            </a:solidFill>
            <a:ln w="9525">
              <a:noFill/>
              <a:round/>
              <a:headEnd/>
              <a:tailEnd/>
            </a:ln>
          </p:spPr>
          <p:txBody>
            <a:bodyPr/>
            <a:lstStyle/>
            <a:p>
              <a:pPr>
                <a:defRPr/>
              </a:pPr>
              <a:endParaRPr lang="cs-CZ">
                <a:cs typeface="Arial" charset="0"/>
              </a:endParaRPr>
            </a:p>
          </p:txBody>
        </p:sp>
        <p:sp>
          <p:nvSpPr>
            <p:cNvPr id="1188" name="Freeform 164"/>
            <p:cNvSpPr>
              <a:spLocks/>
            </p:cNvSpPr>
            <p:nvPr userDrawn="1"/>
          </p:nvSpPr>
          <p:spPr bwMode="auto">
            <a:xfrm>
              <a:off x="38" y="4107"/>
              <a:ext cx="12" cy="26"/>
            </a:xfrm>
            <a:custGeom>
              <a:avLst/>
              <a:gdLst/>
              <a:ahLst/>
              <a:cxnLst>
                <a:cxn ang="0">
                  <a:pos x="6" y="15"/>
                </a:cxn>
                <a:cxn ang="0">
                  <a:pos x="5" y="15"/>
                </a:cxn>
                <a:cxn ang="0">
                  <a:pos x="0" y="0"/>
                </a:cxn>
                <a:cxn ang="0">
                  <a:pos x="1" y="0"/>
                </a:cxn>
                <a:cxn ang="0">
                  <a:pos x="3" y="0"/>
                </a:cxn>
                <a:cxn ang="0">
                  <a:pos x="7" y="15"/>
                </a:cxn>
                <a:cxn ang="0">
                  <a:pos x="6" y="15"/>
                </a:cxn>
              </a:cxnLst>
              <a:rect l="0" t="0" r="r" b="b"/>
              <a:pathLst>
                <a:path w="7" h="15">
                  <a:moveTo>
                    <a:pt x="6" y="15"/>
                  </a:moveTo>
                  <a:lnTo>
                    <a:pt x="5" y="15"/>
                  </a:lnTo>
                  <a:lnTo>
                    <a:pt x="0" y="0"/>
                  </a:lnTo>
                  <a:lnTo>
                    <a:pt x="1" y="0"/>
                  </a:lnTo>
                  <a:lnTo>
                    <a:pt x="3" y="0"/>
                  </a:lnTo>
                  <a:lnTo>
                    <a:pt x="7" y="15"/>
                  </a:lnTo>
                  <a:lnTo>
                    <a:pt x="6"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1189" name="Freeform 165"/>
            <p:cNvSpPr>
              <a:spLocks/>
            </p:cNvSpPr>
            <p:nvPr userDrawn="1"/>
          </p:nvSpPr>
          <p:spPr bwMode="auto">
            <a:xfrm>
              <a:off x="32" y="4079"/>
              <a:ext cx="11" cy="28"/>
            </a:xfrm>
            <a:custGeom>
              <a:avLst/>
              <a:gdLst/>
              <a:ahLst/>
              <a:cxnLst>
                <a:cxn ang="0">
                  <a:pos x="4" y="16"/>
                </a:cxn>
                <a:cxn ang="0">
                  <a:pos x="3" y="16"/>
                </a:cxn>
                <a:cxn ang="0">
                  <a:pos x="0" y="0"/>
                </a:cxn>
                <a:cxn ang="0">
                  <a:pos x="1" y="0"/>
                </a:cxn>
                <a:cxn ang="0">
                  <a:pos x="3" y="0"/>
                </a:cxn>
                <a:cxn ang="0">
                  <a:pos x="6" y="16"/>
                </a:cxn>
                <a:cxn ang="0">
                  <a:pos x="4" y="16"/>
                </a:cxn>
              </a:cxnLst>
              <a:rect l="0" t="0" r="r" b="b"/>
              <a:pathLst>
                <a:path w="6" h="16">
                  <a:moveTo>
                    <a:pt x="4" y="16"/>
                  </a:moveTo>
                  <a:lnTo>
                    <a:pt x="3" y="16"/>
                  </a:lnTo>
                  <a:lnTo>
                    <a:pt x="0" y="0"/>
                  </a:lnTo>
                  <a:lnTo>
                    <a:pt x="1" y="0"/>
                  </a:lnTo>
                  <a:lnTo>
                    <a:pt x="3" y="0"/>
                  </a:lnTo>
                  <a:lnTo>
                    <a:pt x="6" y="16"/>
                  </a:lnTo>
                  <a:lnTo>
                    <a:pt x="4"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1190" name="Freeform 166"/>
            <p:cNvSpPr>
              <a:spLocks/>
            </p:cNvSpPr>
            <p:nvPr userDrawn="1"/>
          </p:nvSpPr>
          <p:spPr bwMode="auto">
            <a:xfrm>
              <a:off x="31" y="4051"/>
              <a:ext cx="7" cy="28"/>
            </a:xfrm>
            <a:custGeom>
              <a:avLst/>
              <a:gdLst/>
              <a:ahLst/>
              <a:cxnLst>
                <a:cxn ang="0">
                  <a:pos x="2" y="16"/>
                </a:cxn>
                <a:cxn ang="0">
                  <a:pos x="1" y="16"/>
                </a:cxn>
                <a:cxn ang="0">
                  <a:pos x="0" y="0"/>
                </a:cxn>
                <a:cxn ang="0">
                  <a:pos x="1" y="0"/>
                </a:cxn>
                <a:cxn ang="0">
                  <a:pos x="3" y="0"/>
                </a:cxn>
                <a:cxn ang="0">
                  <a:pos x="4" y="16"/>
                </a:cxn>
                <a:cxn ang="0">
                  <a:pos x="2" y="16"/>
                </a:cxn>
              </a:cxnLst>
              <a:rect l="0" t="0" r="r" b="b"/>
              <a:pathLst>
                <a:path w="4" h="16">
                  <a:moveTo>
                    <a:pt x="2" y="16"/>
                  </a:moveTo>
                  <a:lnTo>
                    <a:pt x="1" y="16"/>
                  </a:lnTo>
                  <a:lnTo>
                    <a:pt x="0" y="0"/>
                  </a:lnTo>
                  <a:lnTo>
                    <a:pt x="1" y="0"/>
                  </a:lnTo>
                  <a:lnTo>
                    <a:pt x="3" y="0"/>
                  </a:lnTo>
                  <a:lnTo>
                    <a:pt x="4" y="16"/>
                  </a:lnTo>
                  <a:lnTo>
                    <a:pt x="2"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1191" name="Freeform 167"/>
            <p:cNvSpPr>
              <a:spLocks/>
            </p:cNvSpPr>
            <p:nvPr userDrawn="1"/>
          </p:nvSpPr>
          <p:spPr bwMode="auto">
            <a:xfrm>
              <a:off x="31" y="4022"/>
              <a:ext cx="7" cy="29"/>
            </a:xfrm>
            <a:custGeom>
              <a:avLst/>
              <a:gdLst/>
              <a:ahLst/>
              <a:cxnLst>
                <a:cxn ang="0">
                  <a:pos x="1" y="17"/>
                </a:cxn>
                <a:cxn ang="0">
                  <a:pos x="0" y="17"/>
                </a:cxn>
                <a:cxn ang="0">
                  <a:pos x="1" y="0"/>
                </a:cxn>
                <a:cxn ang="0">
                  <a:pos x="2" y="0"/>
                </a:cxn>
                <a:cxn ang="0">
                  <a:pos x="4" y="1"/>
                </a:cxn>
                <a:cxn ang="0">
                  <a:pos x="3" y="17"/>
                </a:cxn>
                <a:cxn ang="0">
                  <a:pos x="1" y="17"/>
                </a:cxn>
              </a:cxnLst>
              <a:rect l="0" t="0" r="r" b="b"/>
              <a:pathLst>
                <a:path w="4" h="17">
                  <a:moveTo>
                    <a:pt x="1" y="17"/>
                  </a:moveTo>
                  <a:lnTo>
                    <a:pt x="0" y="17"/>
                  </a:lnTo>
                  <a:lnTo>
                    <a:pt x="1" y="0"/>
                  </a:lnTo>
                  <a:lnTo>
                    <a:pt x="2" y="0"/>
                  </a:lnTo>
                  <a:lnTo>
                    <a:pt x="4" y="1"/>
                  </a:lnTo>
                  <a:lnTo>
                    <a:pt x="3" y="17"/>
                  </a:lnTo>
                  <a:lnTo>
                    <a:pt x="1" y="17"/>
                  </a:lnTo>
                  <a:close/>
                </a:path>
              </a:pathLst>
            </a:custGeom>
            <a:solidFill>
              <a:srgbClr val="24211D"/>
            </a:solidFill>
            <a:ln w="9525">
              <a:noFill/>
              <a:round/>
              <a:headEnd/>
              <a:tailEnd/>
            </a:ln>
          </p:spPr>
          <p:txBody>
            <a:bodyPr/>
            <a:lstStyle/>
            <a:p>
              <a:pPr>
                <a:defRPr/>
              </a:pPr>
              <a:endParaRPr lang="cs-CZ">
                <a:cs typeface="Arial" charset="0"/>
              </a:endParaRPr>
            </a:p>
          </p:txBody>
        </p:sp>
        <p:sp>
          <p:nvSpPr>
            <p:cNvPr id="1192" name="Freeform 168"/>
            <p:cNvSpPr>
              <a:spLocks/>
            </p:cNvSpPr>
            <p:nvPr userDrawn="1"/>
          </p:nvSpPr>
          <p:spPr bwMode="auto">
            <a:xfrm>
              <a:off x="32" y="3994"/>
              <a:ext cx="9" cy="30"/>
            </a:xfrm>
            <a:custGeom>
              <a:avLst/>
              <a:gdLst/>
              <a:ahLst/>
              <a:cxnLst>
                <a:cxn ang="0">
                  <a:pos x="1" y="16"/>
                </a:cxn>
                <a:cxn ang="0">
                  <a:pos x="0" y="16"/>
                </a:cxn>
                <a:cxn ang="0">
                  <a:pos x="3" y="0"/>
                </a:cxn>
                <a:cxn ang="0">
                  <a:pos x="4" y="1"/>
                </a:cxn>
                <a:cxn ang="0">
                  <a:pos x="5" y="1"/>
                </a:cxn>
                <a:cxn ang="0">
                  <a:pos x="3" y="17"/>
                </a:cxn>
                <a:cxn ang="0">
                  <a:pos x="1" y="16"/>
                </a:cxn>
              </a:cxnLst>
              <a:rect l="0" t="0" r="r" b="b"/>
              <a:pathLst>
                <a:path w="5" h="17">
                  <a:moveTo>
                    <a:pt x="1" y="16"/>
                  </a:moveTo>
                  <a:lnTo>
                    <a:pt x="0" y="16"/>
                  </a:lnTo>
                  <a:lnTo>
                    <a:pt x="3" y="0"/>
                  </a:lnTo>
                  <a:lnTo>
                    <a:pt x="4" y="1"/>
                  </a:lnTo>
                  <a:lnTo>
                    <a:pt x="5" y="1"/>
                  </a:lnTo>
                  <a:lnTo>
                    <a:pt x="3" y="17"/>
                  </a:lnTo>
                  <a:lnTo>
                    <a:pt x="1"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1193" name="Freeform 169"/>
            <p:cNvSpPr>
              <a:spLocks/>
            </p:cNvSpPr>
            <p:nvPr userDrawn="1"/>
          </p:nvSpPr>
          <p:spPr bwMode="auto">
            <a:xfrm>
              <a:off x="38" y="3968"/>
              <a:ext cx="12" cy="28"/>
            </a:xfrm>
            <a:custGeom>
              <a:avLst/>
              <a:gdLst/>
              <a:ahLst/>
              <a:cxnLst>
                <a:cxn ang="0">
                  <a:pos x="1" y="16"/>
                </a:cxn>
                <a:cxn ang="0">
                  <a:pos x="0" y="15"/>
                </a:cxn>
                <a:cxn ang="0">
                  <a:pos x="5" y="0"/>
                </a:cxn>
                <a:cxn ang="0">
                  <a:pos x="6" y="1"/>
                </a:cxn>
                <a:cxn ang="0">
                  <a:pos x="7" y="1"/>
                </a:cxn>
                <a:cxn ang="0">
                  <a:pos x="2" y="16"/>
                </a:cxn>
                <a:cxn ang="0">
                  <a:pos x="1" y="16"/>
                </a:cxn>
              </a:cxnLst>
              <a:rect l="0" t="0" r="r" b="b"/>
              <a:pathLst>
                <a:path w="7" h="16">
                  <a:moveTo>
                    <a:pt x="1" y="16"/>
                  </a:moveTo>
                  <a:lnTo>
                    <a:pt x="0" y="15"/>
                  </a:lnTo>
                  <a:lnTo>
                    <a:pt x="5" y="0"/>
                  </a:lnTo>
                  <a:lnTo>
                    <a:pt x="6" y="1"/>
                  </a:lnTo>
                  <a:lnTo>
                    <a:pt x="7" y="1"/>
                  </a:lnTo>
                  <a:lnTo>
                    <a:pt x="2" y="16"/>
                  </a:lnTo>
                  <a:lnTo>
                    <a:pt x="1"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1194" name="Freeform 170"/>
            <p:cNvSpPr>
              <a:spLocks/>
            </p:cNvSpPr>
            <p:nvPr userDrawn="1"/>
          </p:nvSpPr>
          <p:spPr bwMode="auto">
            <a:xfrm>
              <a:off x="46" y="3944"/>
              <a:ext cx="16" cy="26"/>
            </a:xfrm>
            <a:custGeom>
              <a:avLst/>
              <a:gdLst/>
              <a:ahLst/>
              <a:cxnLst>
                <a:cxn ang="0">
                  <a:pos x="1" y="15"/>
                </a:cxn>
                <a:cxn ang="0">
                  <a:pos x="0" y="14"/>
                </a:cxn>
                <a:cxn ang="0">
                  <a:pos x="7" y="0"/>
                </a:cxn>
                <a:cxn ang="0">
                  <a:pos x="8" y="1"/>
                </a:cxn>
                <a:cxn ang="0">
                  <a:pos x="9" y="1"/>
                </a:cxn>
                <a:cxn ang="0">
                  <a:pos x="2" y="15"/>
                </a:cxn>
                <a:cxn ang="0">
                  <a:pos x="1" y="15"/>
                </a:cxn>
              </a:cxnLst>
              <a:rect l="0" t="0" r="r" b="b"/>
              <a:pathLst>
                <a:path w="9" h="15">
                  <a:moveTo>
                    <a:pt x="1" y="15"/>
                  </a:moveTo>
                  <a:lnTo>
                    <a:pt x="0" y="14"/>
                  </a:lnTo>
                  <a:lnTo>
                    <a:pt x="7" y="0"/>
                  </a:lnTo>
                  <a:lnTo>
                    <a:pt x="8" y="1"/>
                  </a:lnTo>
                  <a:lnTo>
                    <a:pt x="9" y="1"/>
                  </a:lnTo>
                  <a:lnTo>
                    <a:pt x="2" y="15"/>
                  </a:lnTo>
                  <a:lnTo>
                    <a:pt x="1"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1195" name="Freeform 171"/>
            <p:cNvSpPr>
              <a:spLocks/>
            </p:cNvSpPr>
            <p:nvPr userDrawn="1"/>
          </p:nvSpPr>
          <p:spPr bwMode="auto">
            <a:xfrm>
              <a:off x="58" y="3921"/>
              <a:ext cx="18" cy="25"/>
            </a:xfrm>
            <a:custGeom>
              <a:avLst/>
              <a:gdLst/>
              <a:ahLst/>
              <a:cxnLst>
                <a:cxn ang="0">
                  <a:pos x="1" y="14"/>
                </a:cxn>
                <a:cxn ang="0">
                  <a:pos x="0" y="13"/>
                </a:cxn>
                <a:cxn ang="0">
                  <a:pos x="8" y="0"/>
                </a:cxn>
                <a:cxn ang="0">
                  <a:pos x="9" y="0"/>
                </a:cxn>
                <a:cxn ang="0">
                  <a:pos x="10" y="1"/>
                </a:cxn>
                <a:cxn ang="0">
                  <a:pos x="2" y="14"/>
                </a:cxn>
                <a:cxn ang="0">
                  <a:pos x="1" y="14"/>
                </a:cxn>
              </a:cxnLst>
              <a:rect l="0" t="0" r="r" b="b"/>
              <a:pathLst>
                <a:path w="10" h="14">
                  <a:moveTo>
                    <a:pt x="1" y="14"/>
                  </a:moveTo>
                  <a:lnTo>
                    <a:pt x="0" y="13"/>
                  </a:lnTo>
                  <a:lnTo>
                    <a:pt x="8" y="0"/>
                  </a:lnTo>
                  <a:lnTo>
                    <a:pt x="9" y="0"/>
                  </a:lnTo>
                  <a:lnTo>
                    <a:pt x="10" y="1"/>
                  </a:lnTo>
                  <a:lnTo>
                    <a:pt x="2" y="14"/>
                  </a:lnTo>
                  <a:lnTo>
                    <a:pt x="1" y="14"/>
                  </a:lnTo>
                  <a:close/>
                </a:path>
              </a:pathLst>
            </a:custGeom>
            <a:solidFill>
              <a:srgbClr val="24211D"/>
            </a:solidFill>
            <a:ln w="9525">
              <a:noFill/>
              <a:round/>
              <a:headEnd/>
              <a:tailEnd/>
            </a:ln>
          </p:spPr>
          <p:txBody>
            <a:bodyPr/>
            <a:lstStyle/>
            <a:p>
              <a:pPr>
                <a:defRPr/>
              </a:pPr>
              <a:endParaRPr lang="cs-CZ">
                <a:cs typeface="Arial" charset="0"/>
              </a:endParaRPr>
            </a:p>
          </p:txBody>
        </p:sp>
        <p:sp>
          <p:nvSpPr>
            <p:cNvPr id="1196" name="Freeform 172"/>
            <p:cNvSpPr>
              <a:spLocks/>
            </p:cNvSpPr>
            <p:nvPr userDrawn="1"/>
          </p:nvSpPr>
          <p:spPr bwMode="auto">
            <a:xfrm>
              <a:off x="72" y="3899"/>
              <a:ext cx="19" cy="24"/>
            </a:xfrm>
            <a:custGeom>
              <a:avLst/>
              <a:gdLst/>
              <a:ahLst/>
              <a:cxnLst>
                <a:cxn ang="0">
                  <a:pos x="1" y="13"/>
                </a:cxn>
                <a:cxn ang="0">
                  <a:pos x="0" y="13"/>
                </a:cxn>
                <a:cxn ang="0">
                  <a:pos x="9" y="0"/>
                </a:cxn>
                <a:cxn ang="0">
                  <a:pos x="10" y="1"/>
                </a:cxn>
                <a:cxn ang="0">
                  <a:pos x="11" y="2"/>
                </a:cxn>
                <a:cxn ang="0">
                  <a:pos x="2" y="14"/>
                </a:cxn>
                <a:cxn ang="0">
                  <a:pos x="1" y="13"/>
                </a:cxn>
              </a:cxnLst>
              <a:rect l="0" t="0" r="r" b="b"/>
              <a:pathLst>
                <a:path w="11" h="14">
                  <a:moveTo>
                    <a:pt x="1" y="13"/>
                  </a:moveTo>
                  <a:lnTo>
                    <a:pt x="0" y="13"/>
                  </a:lnTo>
                  <a:lnTo>
                    <a:pt x="9" y="0"/>
                  </a:lnTo>
                  <a:lnTo>
                    <a:pt x="10" y="1"/>
                  </a:lnTo>
                  <a:lnTo>
                    <a:pt x="11" y="2"/>
                  </a:lnTo>
                  <a:lnTo>
                    <a:pt x="2" y="14"/>
                  </a:lnTo>
                  <a:lnTo>
                    <a:pt x="1"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1197" name="Freeform 173"/>
            <p:cNvSpPr>
              <a:spLocks/>
            </p:cNvSpPr>
            <p:nvPr userDrawn="1"/>
          </p:nvSpPr>
          <p:spPr bwMode="auto">
            <a:xfrm>
              <a:off x="88" y="3880"/>
              <a:ext cx="22" cy="22"/>
            </a:xfrm>
            <a:custGeom>
              <a:avLst/>
              <a:gdLst/>
              <a:ahLst/>
              <a:cxnLst>
                <a:cxn ang="0">
                  <a:pos x="1" y="12"/>
                </a:cxn>
                <a:cxn ang="0">
                  <a:pos x="0" y="11"/>
                </a:cxn>
                <a:cxn ang="0">
                  <a:pos x="12" y="0"/>
                </a:cxn>
                <a:cxn ang="0">
                  <a:pos x="12" y="1"/>
                </a:cxn>
                <a:cxn ang="0">
                  <a:pos x="13" y="2"/>
                </a:cxn>
                <a:cxn ang="0">
                  <a:pos x="2" y="13"/>
                </a:cxn>
                <a:cxn ang="0">
                  <a:pos x="1" y="12"/>
                </a:cxn>
              </a:cxnLst>
              <a:rect l="0" t="0" r="r" b="b"/>
              <a:pathLst>
                <a:path w="13" h="13">
                  <a:moveTo>
                    <a:pt x="1" y="12"/>
                  </a:moveTo>
                  <a:lnTo>
                    <a:pt x="0" y="11"/>
                  </a:lnTo>
                  <a:lnTo>
                    <a:pt x="12" y="0"/>
                  </a:lnTo>
                  <a:lnTo>
                    <a:pt x="12" y="1"/>
                  </a:lnTo>
                  <a:lnTo>
                    <a:pt x="13" y="2"/>
                  </a:lnTo>
                  <a:lnTo>
                    <a:pt x="2" y="13"/>
                  </a:lnTo>
                  <a:lnTo>
                    <a:pt x="1" y="12"/>
                  </a:lnTo>
                  <a:close/>
                </a:path>
              </a:pathLst>
            </a:custGeom>
            <a:solidFill>
              <a:srgbClr val="24211D"/>
            </a:solidFill>
            <a:ln w="9525">
              <a:noFill/>
              <a:round/>
              <a:headEnd/>
              <a:tailEnd/>
            </a:ln>
          </p:spPr>
          <p:txBody>
            <a:bodyPr/>
            <a:lstStyle/>
            <a:p>
              <a:pPr>
                <a:defRPr/>
              </a:pPr>
              <a:endParaRPr lang="cs-CZ">
                <a:cs typeface="Arial" charset="0"/>
              </a:endParaRPr>
            </a:p>
          </p:txBody>
        </p:sp>
        <p:sp>
          <p:nvSpPr>
            <p:cNvPr id="1198" name="Freeform 174"/>
            <p:cNvSpPr>
              <a:spLocks/>
            </p:cNvSpPr>
            <p:nvPr userDrawn="1"/>
          </p:nvSpPr>
          <p:spPr bwMode="auto">
            <a:xfrm>
              <a:off x="109" y="3864"/>
              <a:ext cx="22" cy="19"/>
            </a:xfrm>
            <a:custGeom>
              <a:avLst/>
              <a:gdLst/>
              <a:ahLst/>
              <a:cxnLst>
                <a:cxn ang="0">
                  <a:pos x="0" y="10"/>
                </a:cxn>
                <a:cxn ang="0">
                  <a:pos x="0" y="9"/>
                </a:cxn>
                <a:cxn ang="0">
                  <a:pos x="12" y="0"/>
                </a:cxn>
                <a:cxn ang="0">
                  <a:pos x="12" y="1"/>
                </a:cxn>
                <a:cxn ang="0">
                  <a:pos x="13" y="2"/>
                </a:cxn>
                <a:cxn ang="0">
                  <a:pos x="1" y="11"/>
                </a:cxn>
                <a:cxn ang="0">
                  <a:pos x="0" y="10"/>
                </a:cxn>
              </a:cxnLst>
              <a:rect l="0" t="0" r="r" b="b"/>
              <a:pathLst>
                <a:path w="13" h="11">
                  <a:moveTo>
                    <a:pt x="0" y="10"/>
                  </a:moveTo>
                  <a:lnTo>
                    <a:pt x="0" y="9"/>
                  </a:lnTo>
                  <a:lnTo>
                    <a:pt x="12" y="0"/>
                  </a:lnTo>
                  <a:lnTo>
                    <a:pt x="12" y="1"/>
                  </a:lnTo>
                  <a:lnTo>
                    <a:pt x="13" y="2"/>
                  </a:lnTo>
                  <a:lnTo>
                    <a:pt x="1" y="11"/>
                  </a:lnTo>
                  <a:lnTo>
                    <a:pt x="0" y="10"/>
                  </a:lnTo>
                  <a:close/>
                </a:path>
              </a:pathLst>
            </a:custGeom>
            <a:solidFill>
              <a:srgbClr val="24211D"/>
            </a:solidFill>
            <a:ln w="9525">
              <a:noFill/>
              <a:round/>
              <a:headEnd/>
              <a:tailEnd/>
            </a:ln>
          </p:spPr>
          <p:txBody>
            <a:bodyPr/>
            <a:lstStyle/>
            <a:p>
              <a:pPr>
                <a:defRPr/>
              </a:pPr>
              <a:endParaRPr lang="cs-CZ">
                <a:cs typeface="Arial" charset="0"/>
              </a:endParaRPr>
            </a:p>
          </p:txBody>
        </p:sp>
        <p:sp>
          <p:nvSpPr>
            <p:cNvPr id="1199" name="Freeform 175"/>
            <p:cNvSpPr>
              <a:spLocks/>
            </p:cNvSpPr>
            <p:nvPr userDrawn="1"/>
          </p:nvSpPr>
          <p:spPr bwMode="auto">
            <a:xfrm>
              <a:off x="130" y="3850"/>
              <a:ext cx="24" cy="18"/>
            </a:xfrm>
            <a:custGeom>
              <a:avLst/>
              <a:gdLst/>
              <a:ahLst/>
              <a:cxnLst>
                <a:cxn ang="0">
                  <a:pos x="0" y="9"/>
                </a:cxn>
                <a:cxn ang="0">
                  <a:pos x="0" y="8"/>
                </a:cxn>
                <a:cxn ang="0">
                  <a:pos x="13" y="0"/>
                </a:cxn>
                <a:cxn ang="0">
                  <a:pos x="14" y="1"/>
                </a:cxn>
                <a:cxn ang="0">
                  <a:pos x="14" y="2"/>
                </a:cxn>
                <a:cxn ang="0">
                  <a:pos x="1" y="10"/>
                </a:cxn>
                <a:cxn ang="0">
                  <a:pos x="0" y="9"/>
                </a:cxn>
              </a:cxnLst>
              <a:rect l="0" t="0" r="r" b="b"/>
              <a:pathLst>
                <a:path w="14" h="10">
                  <a:moveTo>
                    <a:pt x="0" y="9"/>
                  </a:moveTo>
                  <a:lnTo>
                    <a:pt x="0" y="8"/>
                  </a:lnTo>
                  <a:lnTo>
                    <a:pt x="13" y="0"/>
                  </a:lnTo>
                  <a:lnTo>
                    <a:pt x="14" y="1"/>
                  </a:lnTo>
                  <a:lnTo>
                    <a:pt x="14" y="2"/>
                  </a:lnTo>
                  <a:lnTo>
                    <a:pt x="1" y="10"/>
                  </a:lnTo>
                  <a:lnTo>
                    <a:pt x="0" y="9"/>
                  </a:lnTo>
                  <a:close/>
                </a:path>
              </a:pathLst>
            </a:custGeom>
            <a:solidFill>
              <a:srgbClr val="24211D"/>
            </a:solidFill>
            <a:ln w="9525">
              <a:noFill/>
              <a:round/>
              <a:headEnd/>
              <a:tailEnd/>
            </a:ln>
          </p:spPr>
          <p:txBody>
            <a:bodyPr/>
            <a:lstStyle/>
            <a:p>
              <a:pPr>
                <a:defRPr/>
              </a:pPr>
              <a:endParaRPr lang="cs-CZ">
                <a:cs typeface="Arial" charset="0"/>
              </a:endParaRPr>
            </a:p>
          </p:txBody>
        </p:sp>
        <p:sp>
          <p:nvSpPr>
            <p:cNvPr id="1200" name="Freeform 176"/>
            <p:cNvSpPr>
              <a:spLocks/>
            </p:cNvSpPr>
            <p:nvPr userDrawn="1"/>
          </p:nvSpPr>
          <p:spPr bwMode="auto">
            <a:xfrm>
              <a:off x="152" y="3838"/>
              <a:ext cx="26" cy="16"/>
            </a:xfrm>
            <a:custGeom>
              <a:avLst/>
              <a:gdLst/>
              <a:ahLst/>
              <a:cxnLst>
                <a:cxn ang="0">
                  <a:pos x="1" y="8"/>
                </a:cxn>
                <a:cxn ang="0">
                  <a:pos x="0" y="7"/>
                </a:cxn>
                <a:cxn ang="0">
                  <a:pos x="14" y="0"/>
                </a:cxn>
                <a:cxn ang="0">
                  <a:pos x="15" y="1"/>
                </a:cxn>
                <a:cxn ang="0">
                  <a:pos x="15" y="2"/>
                </a:cxn>
                <a:cxn ang="0">
                  <a:pos x="1" y="9"/>
                </a:cxn>
                <a:cxn ang="0">
                  <a:pos x="1" y="8"/>
                </a:cxn>
              </a:cxnLst>
              <a:rect l="0" t="0" r="r" b="b"/>
              <a:pathLst>
                <a:path w="15" h="9">
                  <a:moveTo>
                    <a:pt x="1" y="8"/>
                  </a:moveTo>
                  <a:lnTo>
                    <a:pt x="0" y="7"/>
                  </a:lnTo>
                  <a:lnTo>
                    <a:pt x="14" y="0"/>
                  </a:lnTo>
                  <a:lnTo>
                    <a:pt x="15" y="1"/>
                  </a:lnTo>
                  <a:lnTo>
                    <a:pt x="15" y="2"/>
                  </a:lnTo>
                  <a:lnTo>
                    <a:pt x="1" y="9"/>
                  </a:lnTo>
                  <a:lnTo>
                    <a:pt x="1" y="8"/>
                  </a:lnTo>
                  <a:close/>
                </a:path>
              </a:pathLst>
            </a:custGeom>
            <a:solidFill>
              <a:srgbClr val="24211D"/>
            </a:solidFill>
            <a:ln w="9525">
              <a:noFill/>
              <a:round/>
              <a:headEnd/>
              <a:tailEnd/>
            </a:ln>
          </p:spPr>
          <p:txBody>
            <a:bodyPr/>
            <a:lstStyle/>
            <a:p>
              <a:pPr>
                <a:defRPr/>
              </a:pPr>
              <a:endParaRPr lang="cs-CZ">
                <a:cs typeface="Arial" charset="0"/>
              </a:endParaRPr>
            </a:p>
          </p:txBody>
        </p:sp>
        <p:sp>
          <p:nvSpPr>
            <p:cNvPr id="1201" name="Freeform 177"/>
            <p:cNvSpPr>
              <a:spLocks/>
            </p:cNvSpPr>
            <p:nvPr userDrawn="1"/>
          </p:nvSpPr>
          <p:spPr bwMode="auto">
            <a:xfrm>
              <a:off x="176" y="3830"/>
              <a:ext cx="28" cy="12"/>
            </a:xfrm>
            <a:custGeom>
              <a:avLst/>
              <a:gdLst/>
              <a:ahLst/>
              <a:cxnLst>
                <a:cxn ang="0">
                  <a:pos x="1" y="6"/>
                </a:cxn>
                <a:cxn ang="0">
                  <a:pos x="0" y="5"/>
                </a:cxn>
                <a:cxn ang="0">
                  <a:pos x="16" y="0"/>
                </a:cxn>
                <a:cxn ang="0">
                  <a:pos x="16" y="1"/>
                </a:cxn>
                <a:cxn ang="0">
                  <a:pos x="16" y="3"/>
                </a:cxn>
                <a:cxn ang="0">
                  <a:pos x="1" y="7"/>
                </a:cxn>
                <a:cxn ang="0">
                  <a:pos x="1" y="6"/>
                </a:cxn>
              </a:cxnLst>
              <a:rect l="0" t="0" r="r" b="b"/>
              <a:pathLst>
                <a:path w="16" h="7">
                  <a:moveTo>
                    <a:pt x="1" y="6"/>
                  </a:moveTo>
                  <a:lnTo>
                    <a:pt x="0" y="5"/>
                  </a:lnTo>
                  <a:lnTo>
                    <a:pt x="16" y="0"/>
                  </a:lnTo>
                  <a:lnTo>
                    <a:pt x="16" y="1"/>
                  </a:lnTo>
                  <a:lnTo>
                    <a:pt x="16" y="3"/>
                  </a:lnTo>
                  <a:lnTo>
                    <a:pt x="1" y="7"/>
                  </a:lnTo>
                  <a:lnTo>
                    <a:pt x="1" y="6"/>
                  </a:lnTo>
                  <a:close/>
                </a:path>
              </a:pathLst>
            </a:custGeom>
            <a:solidFill>
              <a:srgbClr val="24211D"/>
            </a:solidFill>
            <a:ln w="9525">
              <a:noFill/>
              <a:round/>
              <a:headEnd/>
              <a:tailEnd/>
            </a:ln>
          </p:spPr>
          <p:txBody>
            <a:bodyPr/>
            <a:lstStyle/>
            <a:p>
              <a:pPr>
                <a:defRPr/>
              </a:pPr>
              <a:endParaRPr lang="cs-CZ">
                <a:cs typeface="Arial" charset="0"/>
              </a:endParaRPr>
            </a:p>
          </p:txBody>
        </p:sp>
        <p:sp>
          <p:nvSpPr>
            <p:cNvPr id="1202" name="Freeform 178"/>
            <p:cNvSpPr>
              <a:spLocks/>
            </p:cNvSpPr>
            <p:nvPr userDrawn="1"/>
          </p:nvSpPr>
          <p:spPr bwMode="auto">
            <a:xfrm>
              <a:off x="204" y="3824"/>
              <a:ext cx="28" cy="11"/>
            </a:xfrm>
            <a:custGeom>
              <a:avLst/>
              <a:gdLst/>
              <a:ahLst/>
              <a:cxnLst>
                <a:cxn ang="0">
                  <a:pos x="0" y="4"/>
                </a:cxn>
                <a:cxn ang="0">
                  <a:pos x="0" y="3"/>
                </a:cxn>
                <a:cxn ang="0">
                  <a:pos x="16" y="0"/>
                </a:cxn>
                <a:cxn ang="0">
                  <a:pos x="16" y="1"/>
                </a:cxn>
                <a:cxn ang="0">
                  <a:pos x="16" y="3"/>
                </a:cxn>
                <a:cxn ang="0">
                  <a:pos x="0" y="6"/>
                </a:cxn>
                <a:cxn ang="0">
                  <a:pos x="0" y="4"/>
                </a:cxn>
              </a:cxnLst>
              <a:rect l="0" t="0" r="r" b="b"/>
              <a:pathLst>
                <a:path w="16" h="6">
                  <a:moveTo>
                    <a:pt x="0" y="4"/>
                  </a:moveTo>
                  <a:lnTo>
                    <a:pt x="0" y="3"/>
                  </a:lnTo>
                  <a:lnTo>
                    <a:pt x="16" y="0"/>
                  </a:lnTo>
                  <a:lnTo>
                    <a:pt x="16" y="1"/>
                  </a:lnTo>
                  <a:lnTo>
                    <a:pt x="16" y="3"/>
                  </a:lnTo>
                  <a:lnTo>
                    <a:pt x="0" y="6"/>
                  </a:lnTo>
                  <a:lnTo>
                    <a:pt x="0" y="4"/>
                  </a:lnTo>
                  <a:close/>
                </a:path>
              </a:pathLst>
            </a:custGeom>
            <a:solidFill>
              <a:srgbClr val="24211D"/>
            </a:solidFill>
            <a:ln w="9525">
              <a:noFill/>
              <a:round/>
              <a:headEnd/>
              <a:tailEnd/>
            </a:ln>
          </p:spPr>
          <p:txBody>
            <a:bodyPr/>
            <a:lstStyle/>
            <a:p>
              <a:pPr>
                <a:defRPr/>
              </a:pPr>
              <a:endParaRPr lang="cs-CZ">
                <a:cs typeface="Arial" charset="0"/>
              </a:endParaRPr>
            </a:p>
          </p:txBody>
        </p:sp>
        <p:sp>
          <p:nvSpPr>
            <p:cNvPr id="1203" name="Freeform 179"/>
            <p:cNvSpPr>
              <a:spLocks/>
            </p:cNvSpPr>
            <p:nvPr userDrawn="1"/>
          </p:nvSpPr>
          <p:spPr bwMode="auto">
            <a:xfrm>
              <a:off x="232" y="3823"/>
              <a:ext cx="28" cy="7"/>
            </a:xfrm>
            <a:custGeom>
              <a:avLst/>
              <a:gdLst/>
              <a:ahLst/>
              <a:cxnLst>
                <a:cxn ang="0">
                  <a:pos x="0" y="2"/>
                </a:cxn>
                <a:cxn ang="0">
                  <a:pos x="0" y="1"/>
                </a:cxn>
                <a:cxn ang="0">
                  <a:pos x="16" y="0"/>
                </a:cxn>
                <a:cxn ang="0">
                  <a:pos x="16" y="1"/>
                </a:cxn>
                <a:cxn ang="0">
                  <a:pos x="16" y="3"/>
                </a:cxn>
                <a:cxn ang="0">
                  <a:pos x="0" y="4"/>
                </a:cxn>
                <a:cxn ang="0">
                  <a:pos x="0" y="2"/>
                </a:cxn>
              </a:cxnLst>
              <a:rect l="0" t="0" r="r" b="b"/>
              <a:pathLst>
                <a:path w="16" h="4">
                  <a:moveTo>
                    <a:pt x="0" y="2"/>
                  </a:moveTo>
                  <a:lnTo>
                    <a:pt x="0" y="1"/>
                  </a:lnTo>
                  <a:lnTo>
                    <a:pt x="16" y="0"/>
                  </a:lnTo>
                  <a:lnTo>
                    <a:pt x="16" y="1"/>
                  </a:lnTo>
                  <a:lnTo>
                    <a:pt x="16" y="3"/>
                  </a:lnTo>
                  <a:lnTo>
                    <a:pt x="0" y="4"/>
                  </a:lnTo>
                  <a:lnTo>
                    <a:pt x="0" y="2"/>
                  </a:lnTo>
                  <a:close/>
                </a:path>
              </a:pathLst>
            </a:custGeom>
            <a:solidFill>
              <a:srgbClr val="24211D"/>
            </a:solidFill>
            <a:ln w="9525">
              <a:noFill/>
              <a:round/>
              <a:headEnd/>
              <a:tailEnd/>
            </a:ln>
          </p:spPr>
          <p:txBody>
            <a:bodyPr/>
            <a:lstStyle/>
            <a:p>
              <a:pPr>
                <a:defRPr/>
              </a:pPr>
              <a:endParaRPr lang="cs-CZ">
                <a:cs typeface="Arial" charset="0"/>
              </a:endParaRPr>
            </a:p>
          </p:txBody>
        </p:sp>
        <p:sp>
          <p:nvSpPr>
            <p:cNvPr id="1204" name="Freeform 180"/>
            <p:cNvSpPr>
              <a:spLocks/>
            </p:cNvSpPr>
            <p:nvPr userDrawn="1"/>
          </p:nvSpPr>
          <p:spPr bwMode="auto">
            <a:xfrm>
              <a:off x="260" y="3823"/>
              <a:ext cx="29" cy="7"/>
            </a:xfrm>
            <a:custGeom>
              <a:avLst/>
              <a:gdLst/>
              <a:ahLst/>
              <a:cxnLst>
                <a:cxn ang="0">
                  <a:pos x="0" y="1"/>
                </a:cxn>
                <a:cxn ang="0">
                  <a:pos x="0" y="0"/>
                </a:cxn>
                <a:cxn ang="0">
                  <a:pos x="17" y="1"/>
                </a:cxn>
                <a:cxn ang="0">
                  <a:pos x="16" y="2"/>
                </a:cxn>
                <a:cxn ang="0">
                  <a:pos x="16" y="4"/>
                </a:cxn>
                <a:cxn ang="0">
                  <a:pos x="0" y="3"/>
                </a:cxn>
                <a:cxn ang="0">
                  <a:pos x="0" y="1"/>
                </a:cxn>
              </a:cxnLst>
              <a:rect l="0" t="0" r="r" b="b"/>
              <a:pathLst>
                <a:path w="17" h="4">
                  <a:moveTo>
                    <a:pt x="0" y="1"/>
                  </a:moveTo>
                  <a:lnTo>
                    <a:pt x="0" y="0"/>
                  </a:lnTo>
                  <a:lnTo>
                    <a:pt x="17" y="1"/>
                  </a:lnTo>
                  <a:lnTo>
                    <a:pt x="16" y="2"/>
                  </a:lnTo>
                  <a:lnTo>
                    <a:pt x="16" y="4"/>
                  </a:lnTo>
                  <a:lnTo>
                    <a:pt x="0" y="3"/>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05" name="Freeform 181"/>
            <p:cNvSpPr>
              <a:spLocks/>
            </p:cNvSpPr>
            <p:nvPr userDrawn="1"/>
          </p:nvSpPr>
          <p:spPr bwMode="auto">
            <a:xfrm>
              <a:off x="287" y="3824"/>
              <a:ext cx="30" cy="9"/>
            </a:xfrm>
            <a:custGeom>
              <a:avLst/>
              <a:gdLst/>
              <a:ahLst/>
              <a:cxnLst>
                <a:cxn ang="0">
                  <a:pos x="0" y="1"/>
                </a:cxn>
                <a:cxn ang="0">
                  <a:pos x="1" y="0"/>
                </a:cxn>
                <a:cxn ang="0">
                  <a:pos x="17" y="3"/>
                </a:cxn>
                <a:cxn ang="0">
                  <a:pos x="16" y="4"/>
                </a:cxn>
                <a:cxn ang="0">
                  <a:pos x="16" y="5"/>
                </a:cxn>
                <a:cxn ang="0">
                  <a:pos x="0" y="3"/>
                </a:cxn>
                <a:cxn ang="0">
                  <a:pos x="0" y="1"/>
                </a:cxn>
              </a:cxnLst>
              <a:rect l="0" t="0" r="r" b="b"/>
              <a:pathLst>
                <a:path w="17" h="5">
                  <a:moveTo>
                    <a:pt x="0" y="1"/>
                  </a:moveTo>
                  <a:lnTo>
                    <a:pt x="1" y="0"/>
                  </a:lnTo>
                  <a:lnTo>
                    <a:pt x="17" y="3"/>
                  </a:lnTo>
                  <a:lnTo>
                    <a:pt x="16" y="4"/>
                  </a:lnTo>
                  <a:lnTo>
                    <a:pt x="16" y="5"/>
                  </a:lnTo>
                  <a:lnTo>
                    <a:pt x="0" y="3"/>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06" name="Freeform 182"/>
            <p:cNvSpPr>
              <a:spLocks/>
            </p:cNvSpPr>
            <p:nvPr userDrawn="1"/>
          </p:nvSpPr>
          <p:spPr bwMode="auto">
            <a:xfrm>
              <a:off x="315" y="3830"/>
              <a:ext cx="28" cy="12"/>
            </a:xfrm>
            <a:custGeom>
              <a:avLst/>
              <a:gdLst/>
              <a:ahLst/>
              <a:cxnLst>
                <a:cxn ang="0">
                  <a:pos x="0" y="1"/>
                </a:cxn>
                <a:cxn ang="0">
                  <a:pos x="1" y="0"/>
                </a:cxn>
                <a:cxn ang="0">
                  <a:pos x="16" y="5"/>
                </a:cxn>
                <a:cxn ang="0">
                  <a:pos x="15" y="6"/>
                </a:cxn>
                <a:cxn ang="0">
                  <a:pos x="15" y="7"/>
                </a:cxn>
                <a:cxn ang="0">
                  <a:pos x="0" y="2"/>
                </a:cxn>
                <a:cxn ang="0">
                  <a:pos x="0" y="1"/>
                </a:cxn>
              </a:cxnLst>
              <a:rect l="0" t="0" r="r" b="b"/>
              <a:pathLst>
                <a:path w="16" h="7">
                  <a:moveTo>
                    <a:pt x="0" y="1"/>
                  </a:moveTo>
                  <a:lnTo>
                    <a:pt x="1" y="0"/>
                  </a:lnTo>
                  <a:lnTo>
                    <a:pt x="16" y="5"/>
                  </a:lnTo>
                  <a:lnTo>
                    <a:pt x="15" y="6"/>
                  </a:lnTo>
                  <a:lnTo>
                    <a:pt x="15" y="7"/>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07" name="Freeform 183"/>
            <p:cNvSpPr>
              <a:spLocks/>
            </p:cNvSpPr>
            <p:nvPr userDrawn="1"/>
          </p:nvSpPr>
          <p:spPr bwMode="auto">
            <a:xfrm>
              <a:off x="341" y="3838"/>
              <a:ext cx="26" cy="16"/>
            </a:xfrm>
            <a:custGeom>
              <a:avLst/>
              <a:gdLst/>
              <a:ahLst/>
              <a:cxnLst>
                <a:cxn ang="0">
                  <a:pos x="0" y="1"/>
                </a:cxn>
                <a:cxn ang="0">
                  <a:pos x="1" y="0"/>
                </a:cxn>
                <a:cxn ang="0">
                  <a:pos x="15" y="7"/>
                </a:cxn>
                <a:cxn ang="0">
                  <a:pos x="15" y="8"/>
                </a:cxn>
                <a:cxn ang="0">
                  <a:pos x="14" y="9"/>
                </a:cxn>
                <a:cxn ang="0">
                  <a:pos x="0" y="2"/>
                </a:cxn>
                <a:cxn ang="0">
                  <a:pos x="0" y="1"/>
                </a:cxn>
              </a:cxnLst>
              <a:rect l="0" t="0" r="r" b="b"/>
              <a:pathLst>
                <a:path w="15" h="9">
                  <a:moveTo>
                    <a:pt x="0" y="1"/>
                  </a:moveTo>
                  <a:lnTo>
                    <a:pt x="1" y="0"/>
                  </a:lnTo>
                  <a:lnTo>
                    <a:pt x="15" y="7"/>
                  </a:lnTo>
                  <a:lnTo>
                    <a:pt x="15" y="8"/>
                  </a:lnTo>
                  <a:lnTo>
                    <a:pt x="14" y="9"/>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08" name="Freeform 184"/>
            <p:cNvSpPr>
              <a:spLocks/>
            </p:cNvSpPr>
            <p:nvPr userDrawn="1"/>
          </p:nvSpPr>
          <p:spPr bwMode="auto">
            <a:xfrm>
              <a:off x="366" y="3850"/>
              <a:ext cx="24" cy="18"/>
            </a:xfrm>
            <a:custGeom>
              <a:avLst/>
              <a:gdLst/>
              <a:ahLst/>
              <a:cxnLst>
                <a:cxn ang="0">
                  <a:pos x="1" y="1"/>
                </a:cxn>
                <a:cxn ang="0">
                  <a:pos x="1" y="0"/>
                </a:cxn>
                <a:cxn ang="0">
                  <a:pos x="14" y="8"/>
                </a:cxn>
                <a:cxn ang="0">
                  <a:pos x="14" y="9"/>
                </a:cxn>
                <a:cxn ang="0">
                  <a:pos x="13" y="10"/>
                </a:cxn>
                <a:cxn ang="0">
                  <a:pos x="0" y="2"/>
                </a:cxn>
                <a:cxn ang="0">
                  <a:pos x="1" y="1"/>
                </a:cxn>
              </a:cxnLst>
              <a:rect l="0" t="0" r="r" b="b"/>
              <a:pathLst>
                <a:path w="14" h="10">
                  <a:moveTo>
                    <a:pt x="1" y="1"/>
                  </a:moveTo>
                  <a:lnTo>
                    <a:pt x="1" y="0"/>
                  </a:lnTo>
                  <a:lnTo>
                    <a:pt x="14" y="8"/>
                  </a:lnTo>
                  <a:lnTo>
                    <a:pt x="14" y="9"/>
                  </a:lnTo>
                  <a:lnTo>
                    <a:pt x="13" y="10"/>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09" name="Freeform 185"/>
            <p:cNvSpPr>
              <a:spLocks/>
            </p:cNvSpPr>
            <p:nvPr userDrawn="1"/>
          </p:nvSpPr>
          <p:spPr bwMode="auto">
            <a:xfrm>
              <a:off x="388" y="3864"/>
              <a:ext cx="24" cy="19"/>
            </a:xfrm>
            <a:custGeom>
              <a:avLst/>
              <a:gdLst/>
              <a:ahLst/>
              <a:cxnLst>
                <a:cxn ang="0">
                  <a:pos x="1" y="1"/>
                </a:cxn>
                <a:cxn ang="0">
                  <a:pos x="1" y="0"/>
                </a:cxn>
                <a:cxn ang="0">
                  <a:pos x="14" y="9"/>
                </a:cxn>
                <a:cxn ang="0">
                  <a:pos x="13" y="10"/>
                </a:cxn>
                <a:cxn ang="0">
                  <a:pos x="12" y="11"/>
                </a:cxn>
                <a:cxn ang="0">
                  <a:pos x="0" y="2"/>
                </a:cxn>
                <a:cxn ang="0">
                  <a:pos x="1" y="1"/>
                </a:cxn>
              </a:cxnLst>
              <a:rect l="0" t="0" r="r" b="b"/>
              <a:pathLst>
                <a:path w="14" h="11">
                  <a:moveTo>
                    <a:pt x="1" y="1"/>
                  </a:moveTo>
                  <a:lnTo>
                    <a:pt x="1" y="0"/>
                  </a:lnTo>
                  <a:lnTo>
                    <a:pt x="14" y="9"/>
                  </a:lnTo>
                  <a:lnTo>
                    <a:pt x="13" y="10"/>
                  </a:lnTo>
                  <a:lnTo>
                    <a:pt x="12" y="11"/>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10" name="Freeform 186"/>
            <p:cNvSpPr>
              <a:spLocks/>
            </p:cNvSpPr>
            <p:nvPr userDrawn="1"/>
          </p:nvSpPr>
          <p:spPr bwMode="auto">
            <a:xfrm>
              <a:off x="409" y="3880"/>
              <a:ext cx="23" cy="22"/>
            </a:xfrm>
            <a:custGeom>
              <a:avLst/>
              <a:gdLst/>
              <a:ahLst/>
              <a:cxnLst>
                <a:cxn ang="0">
                  <a:pos x="1" y="1"/>
                </a:cxn>
                <a:cxn ang="0">
                  <a:pos x="2" y="0"/>
                </a:cxn>
                <a:cxn ang="0">
                  <a:pos x="13" y="11"/>
                </a:cxn>
                <a:cxn ang="0">
                  <a:pos x="12" y="12"/>
                </a:cxn>
                <a:cxn ang="0">
                  <a:pos x="11" y="13"/>
                </a:cxn>
                <a:cxn ang="0">
                  <a:pos x="0" y="2"/>
                </a:cxn>
                <a:cxn ang="0">
                  <a:pos x="1" y="1"/>
                </a:cxn>
              </a:cxnLst>
              <a:rect l="0" t="0" r="r" b="b"/>
              <a:pathLst>
                <a:path w="13" h="13">
                  <a:moveTo>
                    <a:pt x="1" y="1"/>
                  </a:moveTo>
                  <a:lnTo>
                    <a:pt x="2" y="0"/>
                  </a:lnTo>
                  <a:lnTo>
                    <a:pt x="13" y="11"/>
                  </a:lnTo>
                  <a:lnTo>
                    <a:pt x="12" y="12"/>
                  </a:lnTo>
                  <a:lnTo>
                    <a:pt x="11" y="13"/>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11" name="Freeform 187"/>
            <p:cNvSpPr>
              <a:spLocks/>
            </p:cNvSpPr>
            <p:nvPr userDrawn="1"/>
          </p:nvSpPr>
          <p:spPr bwMode="auto">
            <a:xfrm>
              <a:off x="428" y="3899"/>
              <a:ext cx="19" cy="24"/>
            </a:xfrm>
            <a:custGeom>
              <a:avLst/>
              <a:gdLst/>
              <a:ahLst/>
              <a:cxnLst>
                <a:cxn ang="0">
                  <a:pos x="1" y="1"/>
                </a:cxn>
                <a:cxn ang="0">
                  <a:pos x="2" y="0"/>
                </a:cxn>
                <a:cxn ang="0">
                  <a:pos x="11" y="13"/>
                </a:cxn>
                <a:cxn ang="0">
                  <a:pos x="10" y="13"/>
                </a:cxn>
                <a:cxn ang="0">
                  <a:pos x="9" y="14"/>
                </a:cxn>
                <a:cxn ang="0">
                  <a:pos x="0" y="2"/>
                </a:cxn>
                <a:cxn ang="0">
                  <a:pos x="1" y="1"/>
                </a:cxn>
              </a:cxnLst>
              <a:rect l="0" t="0" r="r" b="b"/>
              <a:pathLst>
                <a:path w="11" h="14">
                  <a:moveTo>
                    <a:pt x="1" y="1"/>
                  </a:moveTo>
                  <a:lnTo>
                    <a:pt x="2" y="0"/>
                  </a:lnTo>
                  <a:lnTo>
                    <a:pt x="11" y="13"/>
                  </a:lnTo>
                  <a:lnTo>
                    <a:pt x="10" y="13"/>
                  </a:lnTo>
                  <a:lnTo>
                    <a:pt x="9" y="14"/>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12" name="Freeform 188"/>
            <p:cNvSpPr>
              <a:spLocks/>
            </p:cNvSpPr>
            <p:nvPr userDrawn="1"/>
          </p:nvSpPr>
          <p:spPr bwMode="auto">
            <a:xfrm>
              <a:off x="444" y="3921"/>
              <a:ext cx="19" cy="25"/>
            </a:xfrm>
            <a:custGeom>
              <a:avLst/>
              <a:gdLst/>
              <a:ahLst/>
              <a:cxnLst>
                <a:cxn ang="0">
                  <a:pos x="1" y="0"/>
                </a:cxn>
                <a:cxn ang="0">
                  <a:pos x="2" y="0"/>
                </a:cxn>
                <a:cxn ang="0">
                  <a:pos x="11" y="13"/>
                </a:cxn>
                <a:cxn ang="0">
                  <a:pos x="9" y="14"/>
                </a:cxn>
                <a:cxn ang="0">
                  <a:pos x="8" y="14"/>
                </a:cxn>
                <a:cxn ang="0">
                  <a:pos x="0" y="1"/>
                </a:cxn>
                <a:cxn ang="0">
                  <a:pos x="1" y="0"/>
                </a:cxn>
              </a:cxnLst>
              <a:rect l="0" t="0" r="r" b="b"/>
              <a:pathLst>
                <a:path w="11" h="14">
                  <a:moveTo>
                    <a:pt x="1" y="0"/>
                  </a:moveTo>
                  <a:lnTo>
                    <a:pt x="2" y="0"/>
                  </a:lnTo>
                  <a:lnTo>
                    <a:pt x="11" y="13"/>
                  </a:lnTo>
                  <a:lnTo>
                    <a:pt x="9" y="14"/>
                  </a:lnTo>
                  <a:lnTo>
                    <a:pt x="8" y="14"/>
                  </a:lnTo>
                  <a:lnTo>
                    <a:pt x="0" y="1"/>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13" name="Freeform 189"/>
            <p:cNvSpPr>
              <a:spLocks/>
            </p:cNvSpPr>
            <p:nvPr userDrawn="1"/>
          </p:nvSpPr>
          <p:spPr bwMode="auto">
            <a:xfrm>
              <a:off x="458" y="3944"/>
              <a:ext cx="15" cy="26"/>
            </a:xfrm>
            <a:custGeom>
              <a:avLst/>
              <a:gdLst/>
              <a:ahLst/>
              <a:cxnLst>
                <a:cxn ang="0">
                  <a:pos x="1" y="1"/>
                </a:cxn>
                <a:cxn ang="0">
                  <a:pos x="3" y="0"/>
                </a:cxn>
                <a:cxn ang="0">
                  <a:pos x="9" y="14"/>
                </a:cxn>
                <a:cxn ang="0">
                  <a:pos x="8" y="15"/>
                </a:cxn>
                <a:cxn ang="0">
                  <a:pos x="7" y="15"/>
                </a:cxn>
                <a:cxn ang="0">
                  <a:pos x="0" y="1"/>
                </a:cxn>
                <a:cxn ang="0">
                  <a:pos x="1" y="1"/>
                </a:cxn>
              </a:cxnLst>
              <a:rect l="0" t="0" r="r" b="b"/>
              <a:pathLst>
                <a:path w="9" h="15">
                  <a:moveTo>
                    <a:pt x="1" y="1"/>
                  </a:moveTo>
                  <a:lnTo>
                    <a:pt x="3" y="0"/>
                  </a:lnTo>
                  <a:lnTo>
                    <a:pt x="9" y="14"/>
                  </a:lnTo>
                  <a:lnTo>
                    <a:pt x="8" y="15"/>
                  </a:lnTo>
                  <a:lnTo>
                    <a:pt x="7" y="15"/>
                  </a:lnTo>
                  <a:lnTo>
                    <a:pt x="0" y="1"/>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14" name="Freeform 190"/>
            <p:cNvSpPr>
              <a:spLocks/>
            </p:cNvSpPr>
            <p:nvPr userDrawn="1"/>
          </p:nvSpPr>
          <p:spPr bwMode="auto">
            <a:xfrm>
              <a:off x="470" y="3968"/>
              <a:ext cx="12" cy="28"/>
            </a:xfrm>
            <a:custGeom>
              <a:avLst/>
              <a:gdLst/>
              <a:ahLst/>
              <a:cxnLst>
                <a:cxn ang="0">
                  <a:pos x="1" y="1"/>
                </a:cxn>
                <a:cxn ang="0">
                  <a:pos x="2" y="0"/>
                </a:cxn>
                <a:cxn ang="0">
                  <a:pos x="7" y="16"/>
                </a:cxn>
                <a:cxn ang="0">
                  <a:pos x="6" y="16"/>
                </a:cxn>
                <a:cxn ang="0">
                  <a:pos x="5" y="16"/>
                </a:cxn>
                <a:cxn ang="0">
                  <a:pos x="0" y="1"/>
                </a:cxn>
                <a:cxn ang="0">
                  <a:pos x="1" y="1"/>
                </a:cxn>
              </a:cxnLst>
              <a:rect l="0" t="0" r="r" b="b"/>
              <a:pathLst>
                <a:path w="7" h="16">
                  <a:moveTo>
                    <a:pt x="1" y="1"/>
                  </a:moveTo>
                  <a:lnTo>
                    <a:pt x="2" y="0"/>
                  </a:lnTo>
                  <a:lnTo>
                    <a:pt x="7" y="16"/>
                  </a:lnTo>
                  <a:lnTo>
                    <a:pt x="6" y="16"/>
                  </a:lnTo>
                  <a:lnTo>
                    <a:pt x="5" y="16"/>
                  </a:lnTo>
                  <a:lnTo>
                    <a:pt x="0" y="1"/>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15" name="Freeform 191"/>
            <p:cNvSpPr>
              <a:spLocks/>
            </p:cNvSpPr>
            <p:nvPr userDrawn="1"/>
          </p:nvSpPr>
          <p:spPr bwMode="auto">
            <a:xfrm>
              <a:off x="478" y="3996"/>
              <a:ext cx="9" cy="28"/>
            </a:xfrm>
            <a:custGeom>
              <a:avLst/>
              <a:gdLst/>
              <a:ahLst/>
              <a:cxnLst>
                <a:cxn ang="0">
                  <a:pos x="1" y="0"/>
                </a:cxn>
                <a:cxn ang="0">
                  <a:pos x="2" y="0"/>
                </a:cxn>
                <a:cxn ang="0">
                  <a:pos x="5" y="15"/>
                </a:cxn>
                <a:cxn ang="0">
                  <a:pos x="4" y="15"/>
                </a:cxn>
                <a:cxn ang="0">
                  <a:pos x="3" y="16"/>
                </a:cxn>
                <a:cxn ang="0">
                  <a:pos x="0" y="0"/>
                </a:cxn>
                <a:cxn ang="0">
                  <a:pos x="1" y="0"/>
                </a:cxn>
              </a:cxnLst>
              <a:rect l="0" t="0" r="r" b="b"/>
              <a:pathLst>
                <a:path w="5" h="16">
                  <a:moveTo>
                    <a:pt x="1" y="0"/>
                  </a:moveTo>
                  <a:lnTo>
                    <a:pt x="2" y="0"/>
                  </a:lnTo>
                  <a:lnTo>
                    <a:pt x="5" y="15"/>
                  </a:lnTo>
                  <a:lnTo>
                    <a:pt x="4" y="15"/>
                  </a:lnTo>
                  <a:lnTo>
                    <a:pt x="3" y="16"/>
                  </a:lnTo>
                  <a:lnTo>
                    <a:pt x="0" y="0"/>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16" name="Freeform 192"/>
            <p:cNvSpPr>
              <a:spLocks/>
            </p:cNvSpPr>
            <p:nvPr userDrawn="1"/>
          </p:nvSpPr>
          <p:spPr bwMode="auto">
            <a:xfrm>
              <a:off x="484" y="4022"/>
              <a:ext cx="5" cy="29"/>
            </a:xfrm>
            <a:custGeom>
              <a:avLst/>
              <a:gdLst/>
              <a:ahLst/>
              <a:cxnLst>
                <a:cxn ang="0">
                  <a:pos x="1" y="0"/>
                </a:cxn>
                <a:cxn ang="0">
                  <a:pos x="2" y="0"/>
                </a:cxn>
                <a:cxn ang="0">
                  <a:pos x="3" y="17"/>
                </a:cxn>
                <a:cxn ang="0">
                  <a:pos x="2" y="17"/>
                </a:cxn>
                <a:cxn ang="0">
                  <a:pos x="1" y="17"/>
                </a:cxn>
                <a:cxn ang="0">
                  <a:pos x="0" y="1"/>
                </a:cxn>
                <a:cxn ang="0">
                  <a:pos x="1" y="0"/>
                </a:cxn>
              </a:cxnLst>
              <a:rect l="0" t="0" r="r" b="b"/>
              <a:pathLst>
                <a:path w="3" h="17">
                  <a:moveTo>
                    <a:pt x="1" y="0"/>
                  </a:moveTo>
                  <a:lnTo>
                    <a:pt x="2" y="0"/>
                  </a:lnTo>
                  <a:lnTo>
                    <a:pt x="3" y="17"/>
                  </a:lnTo>
                  <a:lnTo>
                    <a:pt x="2" y="17"/>
                  </a:lnTo>
                  <a:lnTo>
                    <a:pt x="1" y="17"/>
                  </a:lnTo>
                  <a:lnTo>
                    <a:pt x="0" y="1"/>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17" name="Freeform 193"/>
            <p:cNvSpPr>
              <a:spLocks/>
            </p:cNvSpPr>
            <p:nvPr userDrawn="1"/>
          </p:nvSpPr>
          <p:spPr bwMode="auto">
            <a:xfrm>
              <a:off x="484" y="4051"/>
              <a:ext cx="5" cy="28"/>
            </a:xfrm>
            <a:custGeom>
              <a:avLst/>
              <a:gdLst/>
              <a:ahLst/>
              <a:cxnLst>
                <a:cxn ang="0">
                  <a:pos x="2" y="0"/>
                </a:cxn>
                <a:cxn ang="0">
                  <a:pos x="3" y="0"/>
                </a:cxn>
                <a:cxn ang="0">
                  <a:pos x="2" y="16"/>
                </a:cxn>
                <a:cxn ang="0">
                  <a:pos x="1" y="16"/>
                </a:cxn>
                <a:cxn ang="0">
                  <a:pos x="0" y="16"/>
                </a:cxn>
                <a:cxn ang="0">
                  <a:pos x="1" y="0"/>
                </a:cxn>
                <a:cxn ang="0">
                  <a:pos x="2" y="0"/>
                </a:cxn>
              </a:cxnLst>
              <a:rect l="0" t="0" r="r" b="b"/>
              <a:pathLst>
                <a:path w="3" h="16">
                  <a:moveTo>
                    <a:pt x="2" y="0"/>
                  </a:moveTo>
                  <a:lnTo>
                    <a:pt x="3" y="0"/>
                  </a:lnTo>
                  <a:lnTo>
                    <a:pt x="2" y="16"/>
                  </a:lnTo>
                  <a:lnTo>
                    <a:pt x="1" y="16"/>
                  </a:lnTo>
                  <a:lnTo>
                    <a:pt x="0" y="16"/>
                  </a:lnTo>
                  <a:lnTo>
                    <a:pt x="1" y="0"/>
                  </a:lnTo>
                  <a:lnTo>
                    <a:pt x="2"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18" name="Freeform 194"/>
            <p:cNvSpPr>
              <a:spLocks/>
            </p:cNvSpPr>
            <p:nvPr userDrawn="1"/>
          </p:nvSpPr>
          <p:spPr bwMode="auto">
            <a:xfrm>
              <a:off x="478" y="4079"/>
              <a:ext cx="9" cy="28"/>
            </a:xfrm>
            <a:custGeom>
              <a:avLst/>
              <a:gdLst/>
              <a:ahLst/>
              <a:cxnLst>
                <a:cxn ang="0">
                  <a:pos x="4" y="0"/>
                </a:cxn>
                <a:cxn ang="0">
                  <a:pos x="5" y="0"/>
                </a:cxn>
                <a:cxn ang="0">
                  <a:pos x="2" y="16"/>
                </a:cxn>
                <a:cxn ang="0">
                  <a:pos x="1" y="16"/>
                </a:cxn>
                <a:cxn ang="0">
                  <a:pos x="0" y="16"/>
                </a:cxn>
                <a:cxn ang="0">
                  <a:pos x="3" y="0"/>
                </a:cxn>
                <a:cxn ang="0">
                  <a:pos x="4" y="0"/>
                </a:cxn>
              </a:cxnLst>
              <a:rect l="0" t="0" r="r" b="b"/>
              <a:pathLst>
                <a:path w="5" h="16">
                  <a:moveTo>
                    <a:pt x="4" y="0"/>
                  </a:moveTo>
                  <a:lnTo>
                    <a:pt x="5" y="0"/>
                  </a:lnTo>
                  <a:lnTo>
                    <a:pt x="2" y="16"/>
                  </a:lnTo>
                  <a:lnTo>
                    <a:pt x="1" y="16"/>
                  </a:lnTo>
                  <a:lnTo>
                    <a:pt x="0" y="16"/>
                  </a:lnTo>
                  <a:lnTo>
                    <a:pt x="3" y="0"/>
                  </a:lnTo>
                  <a:lnTo>
                    <a:pt x="4"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19" name="Freeform 195"/>
            <p:cNvSpPr>
              <a:spLocks/>
            </p:cNvSpPr>
            <p:nvPr userDrawn="1"/>
          </p:nvSpPr>
          <p:spPr bwMode="auto">
            <a:xfrm>
              <a:off x="470" y="4107"/>
              <a:ext cx="12" cy="28"/>
            </a:xfrm>
            <a:custGeom>
              <a:avLst/>
              <a:gdLst/>
              <a:ahLst/>
              <a:cxnLst>
                <a:cxn ang="0">
                  <a:pos x="6" y="0"/>
                </a:cxn>
                <a:cxn ang="0">
                  <a:pos x="7" y="0"/>
                </a:cxn>
                <a:cxn ang="0">
                  <a:pos x="2" y="16"/>
                </a:cxn>
                <a:cxn ang="0">
                  <a:pos x="1" y="15"/>
                </a:cxn>
                <a:cxn ang="0">
                  <a:pos x="0" y="15"/>
                </a:cxn>
                <a:cxn ang="0">
                  <a:pos x="5" y="0"/>
                </a:cxn>
                <a:cxn ang="0">
                  <a:pos x="6" y="0"/>
                </a:cxn>
              </a:cxnLst>
              <a:rect l="0" t="0" r="r" b="b"/>
              <a:pathLst>
                <a:path w="7" h="16">
                  <a:moveTo>
                    <a:pt x="6" y="0"/>
                  </a:moveTo>
                  <a:lnTo>
                    <a:pt x="7" y="0"/>
                  </a:lnTo>
                  <a:lnTo>
                    <a:pt x="2" y="16"/>
                  </a:lnTo>
                  <a:lnTo>
                    <a:pt x="1" y="15"/>
                  </a:lnTo>
                  <a:lnTo>
                    <a:pt x="0" y="15"/>
                  </a:lnTo>
                  <a:lnTo>
                    <a:pt x="5" y="0"/>
                  </a:lnTo>
                  <a:lnTo>
                    <a:pt x="6"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20" name="Freeform 196"/>
            <p:cNvSpPr>
              <a:spLocks/>
            </p:cNvSpPr>
            <p:nvPr userDrawn="1"/>
          </p:nvSpPr>
          <p:spPr bwMode="auto">
            <a:xfrm>
              <a:off x="458" y="4133"/>
              <a:ext cx="15" cy="26"/>
            </a:xfrm>
            <a:custGeom>
              <a:avLst/>
              <a:gdLst/>
              <a:ahLst/>
              <a:cxnLst>
                <a:cxn ang="0">
                  <a:pos x="8" y="0"/>
                </a:cxn>
                <a:cxn ang="0">
                  <a:pos x="9" y="1"/>
                </a:cxn>
                <a:cxn ang="0">
                  <a:pos x="2" y="15"/>
                </a:cxn>
                <a:cxn ang="0">
                  <a:pos x="1" y="14"/>
                </a:cxn>
                <a:cxn ang="0">
                  <a:pos x="0" y="14"/>
                </a:cxn>
                <a:cxn ang="0">
                  <a:pos x="7" y="0"/>
                </a:cxn>
                <a:cxn ang="0">
                  <a:pos x="8" y="0"/>
                </a:cxn>
              </a:cxnLst>
              <a:rect l="0" t="0" r="r" b="b"/>
              <a:pathLst>
                <a:path w="9" h="15">
                  <a:moveTo>
                    <a:pt x="8" y="0"/>
                  </a:moveTo>
                  <a:lnTo>
                    <a:pt x="9" y="1"/>
                  </a:lnTo>
                  <a:lnTo>
                    <a:pt x="2" y="15"/>
                  </a:lnTo>
                  <a:lnTo>
                    <a:pt x="1" y="14"/>
                  </a:lnTo>
                  <a:lnTo>
                    <a:pt x="0" y="14"/>
                  </a:lnTo>
                  <a:lnTo>
                    <a:pt x="7" y="0"/>
                  </a:lnTo>
                  <a:lnTo>
                    <a:pt x="8"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21" name="Freeform 197"/>
            <p:cNvSpPr>
              <a:spLocks/>
            </p:cNvSpPr>
            <p:nvPr userDrawn="1"/>
          </p:nvSpPr>
          <p:spPr bwMode="auto">
            <a:xfrm>
              <a:off x="444" y="4157"/>
              <a:ext cx="17" cy="24"/>
            </a:xfrm>
            <a:custGeom>
              <a:avLst/>
              <a:gdLst/>
              <a:ahLst/>
              <a:cxnLst>
                <a:cxn ang="0">
                  <a:pos x="9" y="0"/>
                </a:cxn>
                <a:cxn ang="0">
                  <a:pos x="10" y="1"/>
                </a:cxn>
                <a:cxn ang="0">
                  <a:pos x="2" y="14"/>
                </a:cxn>
                <a:cxn ang="0">
                  <a:pos x="1" y="13"/>
                </a:cxn>
                <a:cxn ang="0">
                  <a:pos x="0" y="13"/>
                </a:cxn>
                <a:cxn ang="0">
                  <a:pos x="8" y="0"/>
                </a:cxn>
                <a:cxn ang="0">
                  <a:pos x="9" y="0"/>
                </a:cxn>
              </a:cxnLst>
              <a:rect l="0" t="0" r="r" b="b"/>
              <a:pathLst>
                <a:path w="10" h="14">
                  <a:moveTo>
                    <a:pt x="9" y="0"/>
                  </a:moveTo>
                  <a:lnTo>
                    <a:pt x="10" y="1"/>
                  </a:lnTo>
                  <a:lnTo>
                    <a:pt x="2" y="14"/>
                  </a:lnTo>
                  <a:lnTo>
                    <a:pt x="1" y="13"/>
                  </a:lnTo>
                  <a:lnTo>
                    <a:pt x="0" y="13"/>
                  </a:lnTo>
                  <a:lnTo>
                    <a:pt x="8" y="0"/>
                  </a:lnTo>
                  <a:lnTo>
                    <a:pt x="9"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22" name="Freeform 198"/>
            <p:cNvSpPr>
              <a:spLocks/>
            </p:cNvSpPr>
            <p:nvPr userDrawn="1"/>
          </p:nvSpPr>
          <p:spPr bwMode="auto">
            <a:xfrm>
              <a:off x="428" y="4180"/>
              <a:ext cx="19" cy="22"/>
            </a:xfrm>
            <a:custGeom>
              <a:avLst/>
              <a:gdLst/>
              <a:ahLst/>
              <a:cxnLst>
                <a:cxn ang="0">
                  <a:pos x="10" y="0"/>
                </a:cxn>
                <a:cxn ang="0">
                  <a:pos x="11" y="1"/>
                </a:cxn>
                <a:cxn ang="0">
                  <a:pos x="2" y="13"/>
                </a:cxn>
                <a:cxn ang="0">
                  <a:pos x="1" y="13"/>
                </a:cxn>
                <a:cxn ang="0">
                  <a:pos x="0" y="12"/>
                </a:cxn>
                <a:cxn ang="0">
                  <a:pos x="9" y="0"/>
                </a:cxn>
                <a:cxn ang="0">
                  <a:pos x="10" y="0"/>
                </a:cxn>
              </a:cxnLst>
              <a:rect l="0" t="0" r="r" b="b"/>
              <a:pathLst>
                <a:path w="11" h="13">
                  <a:moveTo>
                    <a:pt x="10" y="0"/>
                  </a:moveTo>
                  <a:lnTo>
                    <a:pt x="11" y="1"/>
                  </a:lnTo>
                  <a:lnTo>
                    <a:pt x="2" y="13"/>
                  </a:lnTo>
                  <a:lnTo>
                    <a:pt x="1" y="13"/>
                  </a:lnTo>
                  <a:lnTo>
                    <a:pt x="0" y="12"/>
                  </a:lnTo>
                  <a:lnTo>
                    <a:pt x="9" y="0"/>
                  </a:lnTo>
                  <a:lnTo>
                    <a:pt x="10"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23" name="Freeform 199"/>
            <p:cNvSpPr>
              <a:spLocks/>
            </p:cNvSpPr>
            <p:nvPr userDrawn="1"/>
          </p:nvSpPr>
          <p:spPr bwMode="auto">
            <a:xfrm>
              <a:off x="409" y="4201"/>
              <a:ext cx="23" cy="20"/>
            </a:xfrm>
            <a:custGeom>
              <a:avLst/>
              <a:gdLst/>
              <a:ahLst/>
              <a:cxnLst>
                <a:cxn ang="0">
                  <a:pos x="12" y="1"/>
                </a:cxn>
                <a:cxn ang="0">
                  <a:pos x="13" y="1"/>
                </a:cxn>
                <a:cxn ang="0">
                  <a:pos x="2" y="12"/>
                </a:cxn>
                <a:cxn ang="0">
                  <a:pos x="1" y="11"/>
                </a:cxn>
                <a:cxn ang="0">
                  <a:pos x="0" y="10"/>
                </a:cxn>
                <a:cxn ang="0">
                  <a:pos x="11" y="0"/>
                </a:cxn>
                <a:cxn ang="0">
                  <a:pos x="12" y="1"/>
                </a:cxn>
              </a:cxnLst>
              <a:rect l="0" t="0" r="r" b="b"/>
              <a:pathLst>
                <a:path w="13" h="12">
                  <a:moveTo>
                    <a:pt x="12" y="1"/>
                  </a:moveTo>
                  <a:lnTo>
                    <a:pt x="13" y="1"/>
                  </a:lnTo>
                  <a:lnTo>
                    <a:pt x="2" y="12"/>
                  </a:lnTo>
                  <a:lnTo>
                    <a:pt x="1" y="11"/>
                  </a:lnTo>
                  <a:lnTo>
                    <a:pt x="0" y="10"/>
                  </a:lnTo>
                  <a:lnTo>
                    <a:pt x="11" y="0"/>
                  </a:lnTo>
                  <a:lnTo>
                    <a:pt x="12"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24" name="Freeform 200"/>
            <p:cNvSpPr>
              <a:spLocks/>
            </p:cNvSpPr>
            <p:nvPr userDrawn="1"/>
          </p:nvSpPr>
          <p:spPr bwMode="auto">
            <a:xfrm>
              <a:off x="388" y="4218"/>
              <a:ext cx="24" cy="21"/>
            </a:xfrm>
            <a:custGeom>
              <a:avLst/>
              <a:gdLst/>
              <a:ahLst/>
              <a:cxnLst>
                <a:cxn ang="0">
                  <a:pos x="13" y="1"/>
                </a:cxn>
                <a:cxn ang="0">
                  <a:pos x="14" y="2"/>
                </a:cxn>
                <a:cxn ang="0">
                  <a:pos x="1" y="12"/>
                </a:cxn>
                <a:cxn ang="0">
                  <a:pos x="1" y="11"/>
                </a:cxn>
                <a:cxn ang="0">
                  <a:pos x="0" y="10"/>
                </a:cxn>
                <a:cxn ang="0">
                  <a:pos x="12" y="0"/>
                </a:cxn>
                <a:cxn ang="0">
                  <a:pos x="13" y="1"/>
                </a:cxn>
              </a:cxnLst>
              <a:rect l="0" t="0" r="r" b="b"/>
              <a:pathLst>
                <a:path w="14" h="12">
                  <a:moveTo>
                    <a:pt x="13" y="1"/>
                  </a:moveTo>
                  <a:lnTo>
                    <a:pt x="14" y="2"/>
                  </a:lnTo>
                  <a:lnTo>
                    <a:pt x="1" y="12"/>
                  </a:lnTo>
                  <a:lnTo>
                    <a:pt x="1" y="11"/>
                  </a:lnTo>
                  <a:lnTo>
                    <a:pt x="0" y="10"/>
                  </a:lnTo>
                  <a:lnTo>
                    <a:pt x="12" y="0"/>
                  </a:lnTo>
                  <a:lnTo>
                    <a:pt x="13"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25" name="Freeform 201"/>
            <p:cNvSpPr>
              <a:spLocks/>
            </p:cNvSpPr>
            <p:nvPr userDrawn="1"/>
          </p:nvSpPr>
          <p:spPr bwMode="auto">
            <a:xfrm>
              <a:off x="366" y="4235"/>
              <a:ext cx="24" cy="18"/>
            </a:xfrm>
            <a:custGeom>
              <a:avLst/>
              <a:gdLst/>
              <a:ahLst/>
              <a:cxnLst>
                <a:cxn ang="0">
                  <a:pos x="14" y="1"/>
                </a:cxn>
                <a:cxn ang="0">
                  <a:pos x="14" y="2"/>
                </a:cxn>
                <a:cxn ang="0">
                  <a:pos x="1" y="10"/>
                </a:cxn>
                <a:cxn ang="0">
                  <a:pos x="1" y="9"/>
                </a:cxn>
                <a:cxn ang="0">
                  <a:pos x="0" y="8"/>
                </a:cxn>
                <a:cxn ang="0">
                  <a:pos x="13" y="0"/>
                </a:cxn>
                <a:cxn ang="0">
                  <a:pos x="14" y="1"/>
                </a:cxn>
              </a:cxnLst>
              <a:rect l="0" t="0" r="r" b="b"/>
              <a:pathLst>
                <a:path w="14" h="10">
                  <a:moveTo>
                    <a:pt x="14" y="1"/>
                  </a:moveTo>
                  <a:lnTo>
                    <a:pt x="14" y="2"/>
                  </a:lnTo>
                  <a:lnTo>
                    <a:pt x="1" y="10"/>
                  </a:lnTo>
                  <a:lnTo>
                    <a:pt x="1" y="9"/>
                  </a:lnTo>
                  <a:lnTo>
                    <a:pt x="0" y="8"/>
                  </a:lnTo>
                  <a:lnTo>
                    <a:pt x="13" y="0"/>
                  </a:lnTo>
                  <a:lnTo>
                    <a:pt x="14"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26" name="Freeform 202"/>
            <p:cNvSpPr>
              <a:spLocks/>
            </p:cNvSpPr>
            <p:nvPr userDrawn="1"/>
          </p:nvSpPr>
          <p:spPr bwMode="auto">
            <a:xfrm>
              <a:off x="341" y="4249"/>
              <a:ext cx="26" cy="16"/>
            </a:xfrm>
            <a:custGeom>
              <a:avLst/>
              <a:gdLst/>
              <a:ahLst/>
              <a:cxnLst>
                <a:cxn ang="0">
                  <a:pos x="15" y="1"/>
                </a:cxn>
                <a:cxn ang="0">
                  <a:pos x="15" y="2"/>
                </a:cxn>
                <a:cxn ang="0">
                  <a:pos x="1" y="9"/>
                </a:cxn>
                <a:cxn ang="0">
                  <a:pos x="0" y="8"/>
                </a:cxn>
                <a:cxn ang="0">
                  <a:pos x="0" y="6"/>
                </a:cxn>
                <a:cxn ang="0">
                  <a:pos x="14" y="0"/>
                </a:cxn>
                <a:cxn ang="0">
                  <a:pos x="15" y="1"/>
                </a:cxn>
              </a:cxnLst>
              <a:rect l="0" t="0" r="r" b="b"/>
              <a:pathLst>
                <a:path w="15" h="9">
                  <a:moveTo>
                    <a:pt x="15" y="1"/>
                  </a:moveTo>
                  <a:lnTo>
                    <a:pt x="15" y="2"/>
                  </a:lnTo>
                  <a:lnTo>
                    <a:pt x="1" y="9"/>
                  </a:lnTo>
                  <a:lnTo>
                    <a:pt x="0" y="8"/>
                  </a:lnTo>
                  <a:lnTo>
                    <a:pt x="0" y="6"/>
                  </a:lnTo>
                  <a:lnTo>
                    <a:pt x="14" y="0"/>
                  </a:lnTo>
                  <a:lnTo>
                    <a:pt x="15"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27" name="Freeform 203"/>
            <p:cNvSpPr>
              <a:spLocks/>
            </p:cNvSpPr>
            <p:nvPr userDrawn="1"/>
          </p:nvSpPr>
          <p:spPr bwMode="auto">
            <a:xfrm>
              <a:off x="315" y="4259"/>
              <a:ext cx="28" cy="14"/>
            </a:xfrm>
            <a:custGeom>
              <a:avLst/>
              <a:gdLst/>
              <a:ahLst/>
              <a:cxnLst>
                <a:cxn ang="0">
                  <a:pos x="15" y="2"/>
                </a:cxn>
                <a:cxn ang="0">
                  <a:pos x="16" y="3"/>
                </a:cxn>
                <a:cxn ang="0">
                  <a:pos x="1" y="8"/>
                </a:cxn>
                <a:cxn ang="0">
                  <a:pos x="0" y="6"/>
                </a:cxn>
                <a:cxn ang="0">
                  <a:pos x="0" y="5"/>
                </a:cxn>
                <a:cxn ang="0">
                  <a:pos x="15" y="0"/>
                </a:cxn>
                <a:cxn ang="0">
                  <a:pos x="15" y="2"/>
                </a:cxn>
              </a:cxnLst>
              <a:rect l="0" t="0" r="r" b="b"/>
              <a:pathLst>
                <a:path w="16" h="8">
                  <a:moveTo>
                    <a:pt x="15" y="2"/>
                  </a:moveTo>
                  <a:lnTo>
                    <a:pt x="16" y="3"/>
                  </a:lnTo>
                  <a:lnTo>
                    <a:pt x="1" y="8"/>
                  </a:lnTo>
                  <a:lnTo>
                    <a:pt x="0" y="6"/>
                  </a:lnTo>
                  <a:lnTo>
                    <a:pt x="0" y="5"/>
                  </a:lnTo>
                  <a:lnTo>
                    <a:pt x="15" y="0"/>
                  </a:lnTo>
                  <a:lnTo>
                    <a:pt x="15" y="2"/>
                  </a:lnTo>
                  <a:close/>
                </a:path>
              </a:pathLst>
            </a:custGeom>
            <a:solidFill>
              <a:srgbClr val="24211D"/>
            </a:solidFill>
            <a:ln w="9525">
              <a:noFill/>
              <a:round/>
              <a:headEnd/>
              <a:tailEnd/>
            </a:ln>
          </p:spPr>
          <p:txBody>
            <a:bodyPr/>
            <a:lstStyle/>
            <a:p>
              <a:pPr>
                <a:defRPr/>
              </a:pPr>
              <a:endParaRPr lang="cs-CZ">
                <a:cs typeface="Arial" charset="0"/>
              </a:endParaRPr>
            </a:p>
          </p:txBody>
        </p:sp>
        <p:sp>
          <p:nvSpPr>
            <p:cNvPr id="1228" name="Freeform 204"/>
            <p:cNvSpPr>
              <a:spLocks/>
            </p:cNvSpPr>
            <p:nvPr userDrawn="1"/>
          </p:nvSpPr>
          <p:spPr bwMode="auto">
            <a:xfrm>
              <a:off x="287" y="4268"/>
              <a:ext cx="30" cy="11"/>
            </a:xfrm>
            <a:custGeom>
              <a:avLst/>
              <a:gdLst/>
              <a:ahLst/>
              <a:cxnLst>
                <a:cxn ang="0">
                  <a:pos x="16" y="1"/>
                </a:cxn>
                <a:cxn ang="0">
                  <a:pos x="17" y="3"/>
                </a:cxn>
                <a:cxn ang="0">
                  <a:pos x="1" y="6"/>
                </a:cxn>
                <a:cxn ang="0">
                  <a:pos x="0" y="4"/>
                </a:cxn>
                <a:cxn ang="0">
                  <a:pos x="0" y="3"/>
                </a:cxn>
                <a:cxn ang="0">
                  <a:pos x="16" y="0"/>
                </a:cxn>
                <a:cxn ang="0">
                  <a:pos x="16" y="1"/>
                </a:cxn>
              </a:cxnLst>
              <a:rect l="0" t="0" r="r" b="b"/>
              <a:pathLst>
                <a:path w="17" h="6">
                  <a:moveTo>
                    <a:pt x="16" y="1"/>
                  </a:moveTo>
                  <a:lnTo>
                    <a:pt x="17" y="3"/>
                  </a:lnTo>
                  <a:lnTo>
                    <a:pt x="1" y="6"/>
                  </a:lnTo>
                  <a:lnTo>
                    <a:pt x="0" y="4"/>
                  </a:lnTo>
                  <a:lnTo>
                    <a:pt x="0" y="3"/>
                  </a:lnTo>
                  <a:lnTo>
                    <a:pt x="16" y="0"/>
                  </a:lnTo>
                  <a:lnTo>
                    <a:pt x="16"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29" name="Freeform 205"/>
            <p:cNvSpPr>
              <a:spLocks/>
            </p:cNvSpPr>
            <p:nvPr userDrawn="1"/>
          </p:nvSpPr>
          <p:spPr bwMode="auto">
            <a:xfrm>
              <a:off x="260" y="4273"/>
              <a:ext cx="29" cy="7"/>
            </a:xfrm>
            <a:custGeom>
              <a:avLst/>
              <a:gdLst/>
              <a:ahLst/>
              <a:cxnLst>
                <a:cxn ang="0">
                  <a:pos x="16" y="1"/>
                </a:cxn>
                <a:cxn ang="0">
                  <a:pos x="17" y="3"/>
                </a:cxn>
                <a:cxn ang="0">
                  <a:pos x="0" y="4"/>
                </a:cxn>
                <a:cxn ang="0">
                  <a:pos x="0" y="2"/>
                </a:cxn>
                <a:cxn ang="0">
                  <a:pos x="0" y="1"/>
                </a:cxn>
                <a:cxn ang="0">
                  <a:pos x="16" y="0"/>
                </a:cxn>
                <a:cxn ang="0">
                  <a:pos x="16" y="1"/>
                </a:cxn>
              </a:cxnLst>
              <a:rect l="0" t="0" r="r" b="b"/>
              <a:pathLst>
                <a:path w="17" h="4">
                  <a:moveTo>
                    <a:pt x="16" y="1"/>
                  </a:moveTo>
                  <a:lnTo>
                    <a:pt x="17" y="3"/>
                  </a:lnTo>
                  <a:lnTo>
                    <a:pt x="0" y="4"/>
                  </a:lnTo>
                  <a:lnTo>
                    <a:pt x="0" y="2"/>
                  </a:lnTo>
                  <a:lnTo>
                    <a:pt x="0" y="1"/>
                  </a:lnTo>
                  <a:lnTo>
                    <a:pt x="16" y="0"/>
                  </a:lnTo>
                  <a:lnTo>
                    <a:pt x="16"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30" name="Freeform 206"/>
            <p:cNvSpPr>
              <a:spLocks/>
            </p:cNvSpPr>
            <p:nvPr userDrawn="1"/>
          </p:nvSpPr>
          <p:spPr bwMode="auto">
            <a:xfrm>
              <a:off x="232" y="4253"/>
              <a:ext cx="28" cy="6"/>
            </a:xfrm>
            <a:custGeom>
              <a:avLst/>
              <a:gdLst/>
              <a:ahLst/>
              <a:cxnLst>
                <a:cxn ang="0">
                  <a:pos x="16" y="2"/>
                </a:cxn>
                <a:cxn ang="0">
                  <a:pos x="16" y="4"/>
                </a:cxn>
                <a:cxn ang="0">
                  <a:pos x="0" y="3"/>
                </a:cxn>
                <a:cxn ang="0">
                  <a:pos x="0" y="1"/>
                </a:cxn>
                <a:cxn ang="0">
                  <a:pos x="0" y="0"/>
                </a:cxn>
                <a:cxn ang="0">
                  <a:pos x="16" y="1"/>
                </a:cxn>
                <a:cxn ang="0">
                  <a:pos x="16" y="2"/>
                </a:cxn>
              </a:cxnLst>
              <a:rect l="0" t="0" r="r" b="b"/>
              <a:pathLst>
                <a:path w="16" h="4">
                  <a:moveTo>
                    <a:pt x="16" y="2"/>
                  </a:moveTo>
                  <a:lnTo>
                    <a:pt x="16" y="4"/>
                  </a:lnTo>
                  <a:lnTo>
                    <a:pt x="0" y="3"/>
                  </a:lnTo>
                  <a:lnTo>
                    <a:pt x="0" y="1"/>
                  </a:lnTo>
                  <a:lnTo>
                    <a:pt x="0" y="0"/>
                  </a:lnTo>
                  <a:lnTo>
                    <a:pt x="16" y="1"/>
                  </a:lnTo>
                  <a:lnTo>
                    <a:pt x="16" y="2"/>
                  </a:lnTo>
                  <a:close/>
                </a:path>
              </a:pathLst>
            </a:custGeom>
            <a:solidFill>
              <a:srgbClr val="24211D"/>
            </a:solidFill>
            <a:ln w="9525">
              <a:noFill/>
              <a:round/>
              <a:headEnd/>
              <a:tailEnd/>
            </a:ln>
          </p:spPr>
          <p:txBody>
            <a:bodyPr/>
            <a:lstStyle/>
            <a:p>
              <a:pPr>
                <a:defRPr/>
              </a:pPr>
              <a:endParaRPr lang="cs-CZ">
                <a:cs typeface="Arial" charset="0"/>
              </a:endParaRPr>
            </a:p>
          </p:txBody>
        </p:sp>
        <p:sp>
          <p:nvSpPr>
            <p:cNvPr id="1231" name="Freeform 207"/>
            <p:cNvSpPr>
              <a:spLocks/>
            </p:cNvSpPr>
            <p:nvPr userDrawn="1"/>
          </p:nvSpPr>
          <p:spPr bwMode="auto">
            <a:xfrm>
              <a:off x="204" y="4247"/>
              <a:ext cx="28" cy="11"/>
            </a:xfrm>
            <a:custGeom>
              <a:avLst/>
              <a:gdLst/>
              <a:ahLst/>
              <a:cxnLst>
                <a:cxn ang="0">
                  <a:pos x="16" y="4"/>
                </a:cxn>
                <a:cxn ang="0">
                  <a:pos x="16" y="6"/>
                </a:cxn>
                <a:cxn ang="0">
                  <a:pos x="0" y="2"/>
                </a:cxn>
                <a:cxn ang="0">
                  <a:pos x="0" y="1"/>
                </a:cxn>
                <a:cxn ang="0">
                  <a:pos x="1" y="0"/>
                </a:cxn>
                <a:cxn ang="0">
                  <a:pos x="16" y="3"/>
                </a:cxn>
                <a:cxn ang="0">
                  <a:pos x="16" y="4"/>
                </a:cxn>
              </a:cxnLst>
              <a:rect l="0" t="0" r="r" b="b"/>
              <a:pathLst>
                <a:path w="16" h="6">
                  <a:moveTo>
                    <a:pt x="16" y="4"/>
                  </a:moveTo>
                  <a:lnTo>
                    <a:pt x="16" y="6"/>
                  </a:lnTo>
                  <a:lnTo>
                    <a:pt x="0" y="2"/>
                  </a:lnTo>
                  <a:lnTo>
                    <a:pt x="0" y="1"/>
                  </a:lnTo>
                  <a:lnTo>
                    <a:pt x="1" y="0"/>
                  </a:lnTo>
                  <a:lnTo>
                    <a:pt x="16" y="3"/>
                  </a:lnTo>
                  <a:lnTo>
                    <a:pt x="16" y="4"/>
                  </a:lnTo>
                  <a:close/>
                </a:path>
              </a:pathLst>
            </a:custGeom>
            <a:solidFill>
              <a:srgbClr val="24211D"/>
            </a:solidFill>
            <a:ln w="9525">
              <a:noFill/>
              <a:round/>
              <a:headEnd/>
              <a:tailEnd/>
            </a:ln>
          </p:spPr>
          <p:txBody>
            <a:bodyPr/>
            <a:lstStyle/>
            <a:p>
              <a:pPr>
                <a:defRPr/>
              </a:pPr>
              <a:endParaRPr lang="cs-CZ">
                <a:cs typeface="Arial" charset="0"/>
              </a:endParaRPr>
            </a:p>
          </p:txBody>
        </p:sp>
        <p:sp>
          <p:nvSpPr>
            <p:cNvPr id="1232" name="Freeform 208"/>
            <p:cNvSpPr>
              <a:spLocks/>
            </p:cNvSpPr>
            <p:nvPr userDrawn="1"/>
          </p:nvSpPr>
          <p:spPr bwMode="auto">
            <a:xfrm>
              <a:off x="178" y="4239"/>
              <a:ext cx="28" cy="12"/>
            </a:xfrm>
            <a:custGeom>
              <a:avLst/>
              <a:gdLst/>
              <a:ahLst/>
              <a:cxnLst>
                <a:cxn ang="0">
                  <a:pos x="15" y="6"/>
                </a:cxn>
                <a:cxn ang="0">
                  <a:pos x="15" y="7"/>
                </a:cxn>
                <a:cxn ang="0">
                  <a:pos x="0" y="2"/>
                </a:cxn>
                <a:cxn ang="0">
                  <a:pos x="1" y="1"/>
                </a:cxn>
                <a:cxn ang="0">
                  <a:pos x="1" y="0"/>
                </a:cxn>
                <a:cxn ang="0">
                  <a:pos x="16" y="5"/>
                </a:cxn>
                <a:cxn ang="0">
                  <a:pos x="15" y="6"/>
                </a:cxn>
              </a:cxnLst>
              <a:rect l="0" t="0" r="r" b="b"/>
              <a:pathLst>
                <a:path w="16" h="7">
                  <a:moveTo>
                    <a:pt x="15" y="6"/>
                  </a:moveTo>
                  <a:lnTo>
                    <a:pt x="15" y="7"/>
                  </a:lnTo>
                  <a:lnTo>
                    <a:pt x="0" y="2"/>
                  </a:lnTo>
                  <a:lnTo>
                    <a:pt x="1" y="1"/>
                  </a:lnTo>
                  <a:lnTo>
                    <a:pt x="1" y="0"/>
                  </a:lnTo>
                  <a:lnTo>
                    <a:pt x="16" y="5"/>
                  </a:lnTo>
                  <a:lnTo>
                    <a:pt x="15" y="6"/>
                  </a:lnTo>
                  <a:close/>
                </a:path>
              </a:pathLst>
            </a:custGeom>
            <a:solidFill>
              <a:srgbClr val="24211D"/>
            </a:solidFill>
            <a:ln w="9525">
              <a:noFill/>
              <a:round/>
              <a:headEnd/>
              <a:tailEnd/>
            </a:ln>
          </p:spPr>
          <p:txBody>
            <a:bodyPr/>
            <a:lstStyle/>
            <a:p>
              <a:pPr>
                <a:defRPr/>
              </a:pPr>
              <a:endParaRPr lang="cs-CZ">
                <a:cs typeface="Arial" charset="0"/>
              </a:endParaRPr>
            </a:p>
          </p:txBody>
        </p:sp>
        <p:sp>
          <p:nvSpPr>
            <p:cNvPr id="1233" name="Freeform 209"/>
            <p:cNvSpPr>
              <a:spLocks/>
            </p:cNvSpPr>
            <p:nvPr userDrawn="1"/>
          </p:nvSpPr>
          <p:spPr bwMode="auto">
            <a:xfrm>
              <a:off x="154" y="4227"/>
              <a:ext cx="26" cy="15"/>
            </a:xfrm>
            <a:custGeom>
              <a:avLst/>
              <a:gdLst/>
              <a:ahLst/>
              <a:cxnLst>
                <a:cxn ang="0">
                  <a:pos x="15" y="8"/>
                </a:cxn>
                <a:cxn ang="0">
                  <a:pos x="14" y="9"/>
                </a:cxn>
                <a:cxn ang="0">
                  <a:pos x="0" y="2"/>
                </a:cxn>
                <a:cxn ang="0">
                  <a:pos x="1" y="1"/>
                </a:cxn>
                <a:cxn ang="0">
                  <a:pos x="2" y="0"/>
                </a:cxn>
                <a:cxn ang="0">
                  <a:pos x="15" y="7"/>
                </a:cxn>
                <a:cxn ang="0">
                  <a:pos x="15" y="8"/>
                </a:cxn>
              </a:cxnLst>
              <a:rect l="0" t="0" r="r" b="b"/>
              <a:pathLst>
                <a:path w="15" h="9">
                  <a:moveTo>
                    <a:pt x="15" y="8"/>
                  </a:moveTo>
                  <a:lnTo>
                    <a:pt x="14" y="9"/>
                  </a:lnTo>
                  <a:lnTo>
                    <a:pt x="0" y="2"/>
                  </a:lnTo>
                  <a:lnTo>
                    <a:pt x="1" y="1"/>
                  </a:lnTo>
                  <a:lnTo>
                    <a:pt x="2" y="0"/>
                  </a:lnTo>
                  <a:lnTo>
                    <a:pt x="15" y="7"/>
                  </a:lnTo>
                  <a:lnTo>
                    <a:pt x="15" y="8"/>
                  </a:lnTo>
                  <a:close/>
                </a:path>
              </a:pathLst>
            </a:custGeom>
            <a:solidFill>
              <a:srgbClr val="24211D"/>
            </a:solidFill>
            <a:ln w="9525">
              <a:noFill/>
              <a:round/>
              <a:headEnd/>
              <a:tailEnd/>
            </a:ln>
          </p:spPr>
          <p:txBody>
            <a:bodyPr/>
            <a:lstStyle/>
            <a:p>
              <a:pPr>
                <a:defRPr/>
              </a:pPr>
              <a:endParaRPr lang="cs-CZ">
                <a:cs typeface="Arial" charset="0"/>
              </a:endParaRPr>
            </a:p>
          </p:txBody>
        </p:sp>
        <p:sp>
          <p:nvSpPr>
            <p:cNvPr id="1234" name="Freeform 210"/>
            <p:cNvSpPr>
              <a:spLocks/>
            </p:cNvSpPr>
            <p:nvPr userDrawn="1"/>
          </p:nvSpPr>
          <p:spPr bwMode="auto">
            <a:xfrm>
              <a:off x="133" y="4213"/>
              <a:ext cx="24" cy="17"/>
            </a:xfrm>
            <a:custGeom>
              <a:avLst/>
              <a:gdLst/>
              <a:ahLst/>
              <a:cxnLst>
                <a:cxn ang="0">
                  <a:pos x="13" y="9"/>
                </a:cxn>
                <a:cxn ang="0">
                  <a:pos x="12" y="10"/>
                </a:cxn>
                <a:cxn ang="0">
                  <a:pos x="0" y="2"/>
                </a:cxn>
                <a:cxn ang="0">
                  <a:pos x="0" y="1"/>
                </a:cxn>
                <a:cxn ang="0">
                  <a:pos x="1" y="0"/>
                </a:cxn>
                <a:cxn ang="0">
                  <a:pos x="14" y="8"/>
                </a:cxn>
                <a:cxn ang="0">
                  <a:pos x="13" y="9"/>
                </a:cxn>
              </a:cxnLst>
              <a:rect l="0" t="0" r="r" b="b"/>
              <a:pathLst>
                <a:path w="14" h="10">
                  <a:moveTo>
                    <a:pt x="13" y="9"/>
                  </a:moveTo>
                  <a:lnTo>
                    <a:pt x="12" y="10"/>
                  </a:lnTo>
                  <a:lnTo>
                    <a:pt x="0" y="2"/>
                  </a:lnTo>
                  <a:lnTo>
                    <a:pt x="0" y="1"/>
                  </a:lnTo>
                  <a:lnTo>
                    <a:pt x="1" y="0"/>
                  </a:lnTo>
                  <a:lnTo>
                    <a:pt x="14" y="8"/>
                  </a:lnTo>
                  <a:lnTo>
                    <a:pt x="13" y="9"/>
                  </a:lnTo>
                  <a:close/>
                </a:path>
              </a:pathLst>
            </a:custGeom>
            <a:solidFill>
              <a:srgbClr val="24211D"/>
            </a:solidFill>
            <a:ln w="9525">
              <a:noFill/>
              <a:round/>
              <a:headEnd/>
              <a:tailEnd/>
            </a:ln>
          </p:spPr>
          <p:txBody>
            <a:bodyPr/>
            <a:lstStyle/>
            <a:p>
              <a:pPr>
                <a:defRPr/>
              </a:pPr>
              <a:endParaRPr lang="cs-CZ">
                <a:cs typeface="Arial" charset="0"/>
              </a:endParaRPr>
            </a:p>
          </p:txBody>
        </p:sp>
        <p:sp>
          <p:nvSpPr>
            <p:cNvPr id="1235" name="Freeform 211"/>
            <p:cNvSpPr>
              <a:spLocks/>
            </p:cNvSpPr>
            <p:nvPr userDrawn="1"/>
          </p:nvSpPr>
          <p:spPr bwMode="auto">
            <a:xfrm>
              <a:off x="112" y="4195"/>
              <a:ext cx="23" cy="21"/>
            </a:xfrm>
            <a:custGeom>
              <a:avLst/>
              <a:gdLst/>
              <a:ahLst/>
              <a:cxnLst>
                <a:cxn ang="0">
                  <a:pos x="12" y="11"/>
                </a:cxn>
                <a:cxn ang="0">
                  <a:pos x="12" y="12"/>
                </a:cxn>
                <a:cxn ang="0">
                  <a:pos x="0" y="2"/>
                </a:cxn>
                <a:cxn ang="0">
                  <a:pos x="1" y="1"/>
                </a:cxn>
                <a:cxn ang="0">
                  <a:pos x="2" y="0"/>
                </a:cxn>
                <a:cxn ang="0">
                  <a:pos x="13" y="10"/>
                </a:cxn>
                <a:cxn ang="0">
                  <a:pos x="12" y="11"/>
                </a:cxn>
              </a:cxnLst>
              <a:rect l="0" t="0" r="r" b="b"/>
              <a:pathLst>
                <a:path w="13" h="12">
                  <a:moveTo>
                    <a:pt x="12" y="11"/>
                  </a:moveTo>
                  <a:lnTo>
                    <a:pt x="12" y="12"/>
                  </a:lnTo>
                  <a:lnTo>
                    <a:pt x="0" y="2"/>
                  </a:lnTo>
                  <a:lnTo>
                    <a:pt x="1" y="1"/>
                  </a:lnTo>
                  <a:lnTo>
                    <a:pt x="2" y="0"/>
                  </a:lnTo>
                  <a:lnTo>
                    <a:pt x="13" y="10"/>
                  </a:lnTo>
                  <a:lnTo>
                    <a:pt x="12" y="11"/>
                  </a:lnTo>
                  <a:close/>
                </a:path>
              </a:pathLst>
            </a:custGeom>
            <a:solidFill>
              <a:srgbClr val="24211D"/>
            </a:solidFill>
            <a:ln w="9525">
              <a:noFill/>
              <a:round/>
              <a:headEnd/>
              <a:tailEnd/>
            </a:ln>
          </p:spPr>
          <p:txBody>
            <a:bodyPr/>
            <a:lstStyle/>
            <a:p>
              <a:pPr>
                <a:defRPr/>
              </a:pPr>
              <a:endParaRPr lang="cs-CZ">
                <a:cs typeface="Arial" charset="0"/>
              </a:endParaRPr>
            </a:p>
          </p:txBody>
        </p:sp>
        <p:sp>
          <p:nvSpPr>
            <p:cNvPr id="1236" name="Freeform 212"/>
            <p:cNvSpPr>
              <a:spLocks/>
            </p:cNvSpPr>
            <p:nvPr userDrawn="1"/>
          </p:nvSpPr>
          <p:spPr bwMode="auto">
            <a:xfrm>
              <a:off x="95" y="4176"/>
              <a:ext cx="21" cy="23"/>
            </a:xfrm>
            <a:custGeom>
              <a:avLst/>
              <a:gdLst/>
              <a:ahLst/>
              <a:cxnLst>
                <a:cxn ang="0">
                  <a:pos x="11" y="12"/>
                </a:cxn>
                <a:cxn ang="0">
                  <a:pos x="10" y="13"/>
                </a:cxn>
                <a:cxn ang="0">
                  <a:pos x="0" y="1"/>
                </a:cxn>
                <a:cxn ang="0">
                  <a:pos x="1" y="0"/>
                </a:cxn>
                <a:cxn ang="0">
                  <a:pos x="2" y="0"/>
                </a:cxn>
                <a:cxn ang="0">
                  <a:pos x="12" y="11"/>
                </a:cxn>
                <a:cxn ang="0">
                  <a:pos x="11" y="12"/>
                </a:cxn>
              </a:cxnLst>
              <a:rect l="0" t="0" r="r" b="b"/>
              <a:pathLst>
                <a:path w="12" h="13">
                  <a:moveTo>
                    <a:pt x="11" y="12"/>
                  </a:moveTo>
                  <a:lnTo>
                    <a:pt x="10" y="13"/>
                  </a:lnTo>
                  <a:lnTo>
                    <a:pt x="0" y="1"/>
                  </a:lnTo>
                  <a:lnTo>
                    <a:pt x="1" y="0"/>
                  </a:lnTo>
                  <a:lnTo>
                    <a:pt x="2" y="0"/>
                  </a:lnTo>
                  <a:lnTo>
                    <a:pt x="12" y="11"/>
                  </a:lnTo>
                  <a:lnTo>
                    <a:pt x="11" y="12"/>
                  </a:lnTo>
                  <a:close/>
                </a:path>
              </a:pathLst>
            </a:custGeom>
            <a:solidFill>
              <a:srgbClr val="24211D"/>
            </a:solidFill>
            <a:ln w="9525">
              <a:noFill/>
              <a:round/>
              <a:headEnd/>
              <a:tailEnd/>
            </a:ln>
          </p:spPr>
          <p:txBody>
            <a:bodyPr/>
            <a:lstStyle/>
            <a:p>
              <a:pPr>
                <a:defRPr/>
              </a:pPr>
              <a:endParaRPr lang="cs-CZ">
                <a:cs typeface="Arial" charset="0"/>
              </a:endParaRPr>
            </a:p>
          </p:txBody>
        </p:sp>
        <p:sp>
          <p:nvSpPr>
            <p:cNvPr id="1237" name="Freeform 213"/>
            <p:cNvSpPr>
              <a:spLocks/>
            </p:cNvSpPr>
            <p:nvPr userDrawn="1"/>
          </p:nvSpPr>
          <p:spPr bwMode="auto">
            <a:xfrm>
              <a:off x="79" y="4154"/>
              <a:ext cx="19" cy="24"/>
            </a:xfrm>
            <a:custGeom>
              <a:avLst/>
              <a:gdLst/>
              <a:ahLst/>
              <a:cxnLst>
                <a:cxn ang="0">
                  <a:pos x="10" y="13"/>
                </a:cxn>
                <a:cxn ang="0">
                  <a:pos x="9" y="14"/>
                </a:cxn>
                <a:cxn ang="0">
                  <a:pos x="0" y="1"/>
                </a:cxn>
                <a:cxn ang="0">
                  <a:pos x="1" y="1"/>
                </a:cxn>
                <a:cxn ang="0">
                  <a:pos x="3" y="0"/>
                </a:cxn>
                <a:cxn ang="0">
                  <a:pos x="11" y="13"/>
                </a:cxn>
                <a:cxn ang="0">
                  <a:pos x="10" y="13"/>
                </a:cxn>
              </a:cxnLst>
              <a:rect l="0" t="0" r="r" b="b"/>
              <a:pathLst>
                <a:path w="11" h="14">
                  <a:moveTo>
                    <a:pt x="10" y="13"/>
                  </a:moveTo>
                  <a:lnTo>
                    <a:pt x="9" y="14"/>
                  </a:lnTo>
                  <a:lnTo>
                    <a:pt x="0" y="1"/>
                  </a:lnTo>
                  <a:lnTo>
                    <a:pt x="1" y="1"/>
                  </a:lnTo>
                  <a:lnTo>
                    <a:pt x="3" y="0"/>
                  </a:lnTo>
                  <a:lnTo>
                    <a:pt x="11" y="13"/>
                  </a:lnTo>
                  <a:lnTo>
                    <a:pt x="10"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1238" name="Freeform 214"/>
            <p:cNvSpPr>
              <a:spLocks/>
            </p:cNvSpPr>
            <p:nvPr userDrawn="1"/>
          </p:nvSpPr>
          <p:spPr bwMode="auto">
            <a:xfrm>
              <a:off x="67" y="4131"/>
              <a:ext cx="17" cy="24"/>
            </a:xfrm>
            <a:custGeom>
              <a:avLst/>
              <a:gdLst/>
              <a:ahLst/>
              <a:cxnLst>
                <a:cxn ang="0">
                  <a:pos x="8" y="14"/>
                </a:cxn>
                <a:cxn ang="0">
                  <a:pos x="7" y="14"/>
                </a:cxn>
                <a:cxn ang="0">
                  <a:pos x="0" y="0"/>
                </a:cxn>
                <a:cxn ang="0">
                  <a:pos x="2" y="0"/>
                </a:cxn>
                <a:cxn ang="0">
                  <a:pos x="3" y="0"/>
                </a:cxn>
                <a:cxn ang="0">
                  <a:pos x="10" y="13"/>
                </a:cxn>
                <a:cxn ang="0">
                  <a:pos x="8" y="14"/>
                </a:cxn>
              </a:cxnLst>
              <a:rect l="0" t="0" r="r" b="b"/>
              <a:pathLst>
                <a:path w="10" h="14">
                  <a:moveTo>
                    <a:pt x="8" y="14"/>
                  </a:moveTo>
                  <a:lnTo>
                    <a:pt x="7" y="14"/>
                  </a:lnTo>
                  <a:lnTo>
                    <a:pt x="0" y="0"/>
                  </a:lnTo>
                  <a:lnTo>
                    <a:pt x="2" y="0"/>
                  </a:lnTo>
                  <a:lnTo>
                    <a:pt x="3" y="0"/>
                  </a:lnTo>
                  <a:lnTo>
                    <a:pt x="10" y="13"/>
                  </a:lnTo>
                  <a:lnTo>
                    <a:pt x="8" y="14"/>
                  </a:lnTo>
                  <a:close/>
                </a:path>
              </a:pathLst>
            </a:custGeom>
            <a:solidFill>
              <a:srgbClr val="24211D"/>
            </a:solidFill>
            <a:ln w="9525">
              <a:noFill/>
              <a:round/>
              <a:headEnd/>
              <a:tailEnd/>
            </a:ln>
          </p:spPr>
          <p:txBody>
            <a:bodyPr/>
            <a:lstStyle/>
            <a:p>
              <a:pPr>
                <a:defRPr/>
              </a:pPr>
              <a:endParaRPr lang="cs-CZ">
                <a:cs typeface="Arial" charset="0"/>
              </a:endParaRPr>
            </a:p>
          </p:txBody>
        </p:sp>
        <p:sp>
          <p:nvSpPr>
            <p:cNvPr id="1239" name="Freeform 215"/>
            <p:cNvSpPr>
              <a:spLocks/>
            </p:cNvSpPr>
            <p:nvPr userDrawn="1"/>
          </p:nvSpPr>
          <p:spPr bwMode="auto">
            <a:xfrm>
              <a:off x="58" y="4105"/>
              <a:ext cx="14" cy="26"/>
            </a:xfrm>
            <a:custGeom>
              <a:avLst/>
              <a:gdLst/>
              <a:ahLst/>
              <a:cxnLst>
                <a:cxn ang="0">
                  <a:pos x="7" y="15"/>
                </a:cxn>
                <a:cxn ang="0">
                  <a:pos x="5" y="15"/>
                </a:cxn>
                <a:cxn ang="0">
                  <a:pos x="0" y="1"/>
                </a:cxn>
                <a:cxn ang="0">
                  <a:pos x="2" y="0"/>
                </a:cxn>
                <a:cxn ang="0">
                  <a:pos x="3" y="0"/>
                </a:cxn>
                <a:cxn ang="0">
                  <a:pos x="8" y="15"/>
                </a:cxn>
                <a:cxn ang="0">
                  <a:pos x="7" y="15"/>
                </a:cxn>
              </a:cxnLst>
              <a:rect l="0" t="0" r="r" b="b"/>
              <a:pathLst>
                <a:path w="8" h="15">
                  <a:moveTo>
                    <a:pt x="7" y="15"/>
                  </a:moveTo>
                  <a:lnTo>
                    <a:pt x="5" y="15"/>
                  </a:lnTo>
                  <a:lnTo>
                    <a:pt x="0" y="1"/>
                  </a:lnTo>
                  <a:lnTo>
                    <a:pt x="2" y="0"/>
                  </a:lnTo>
                  <a:lnTo>
                    <a:pt x="3" y="0"/>
                  </a:lnTo>
                  <a:lnTo>
                    <a:pt x="8" y="15"/>
                  </a:lnTo>
                  <a:lnTo>
                    <a:pt x="7"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1240" name="Freeform 216"/>
            <p:cNvSpPr>
              <a:spLocks/>
            </p:cNvSpPr>
            <p:nvPr userDrawn="1"/>
          </p:nvSpPr>
          <p:spPr bwMode="auto">
            <a:xfrm>
              <a:off x="53" y="4079"/>
              <a:ext cx="11" cy="28"/>
            </a:xfrm>
            <a:custGeom>
              <a:avLst/>
              <a:gdLst/>
              <a:ahLst/>
              <a:cxnLst>
                <a:cxn ang="0">
                  <a:pos x="5" y="15"/>
                </a:cxn>
                <a:cxn ang="0">
                  <a:pos x="3" y="16"/>
                </a:cxn>
                <a:cxn ang="0">
                  <a:pos x="0" y="0"/>
                </a:cxn>
                <a:cxn ang="0">
                  <a:pos x="1" y="0"/>
                </a:cxn>
                <a:cxn ang="0">
                  <a:pos x="2" y="0"/>
                </a:cxn>
                <a:cxn ang="0">
                  <a:pos x="6" y="15"/>
                </a:cxn>
                <a:cxn ang="0">
                  <a:pos x="5" y="15"/>
                </a:cxn>
              </a:cxnLst>
              <a:rect l="0" t="0" r="r" b="b"/>
              <a:pathLst>
                <a:path w="6" h="16">
                  <a:moveTo>
                    <a:pt x="5" y="15"/>
                  </a:moveTo>
                  <a:lnTo>
                    <a:pt x="3" y="16"/>
                  </a:lnTo>
                  <a:lnTo>
                    <a:pt x="0" y="0"/>
                  </a:lnTo>
                  <a:lnTo>
                    <a:pt x="1" y="0"/>
                  </a:lnTo>
                  <a:lnTo>
                    <a:pt x="2" y="0"/>
                  </a:lnTo>
                  <a:lnTo>
                    <a:pt x="6" y="15"/>
                  </a:lnTo>
                  <a:lnTo>
                    <a:pt x="5"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1241" name="Freeform 217"/>
            <p:cNvSpPr>
              <a:spLocks/>
            </p:cNvSpPr>
            <p:nvPr userDrawn="1"/>
          </p:nvSpPr>
          <p:spPr bwMode="auto">
            <a:xfrm>
              <a:off x="51" y="4051"/>
              <a:ext cx="6" cy="28"/>
            </a:xfrm>
            <a:custGeom>
              <a:avLst/>
              <a:gdLst/>
              <a:ahLst/>
              <a:cxnLst>
                <a:cxn ang="0">
                  <a:pos x="2" y="16"/>
                </a:cxn>
                <a:cxn ang="0">
                  <a:pos x="1" y="16"/>
                </a:cxn>
                <a:cxn ang="0">
                  <a:pos x="0" y="0"/>
                </a:cxn>
                <a:cxn ang="0">
                  <a:pos x="1" y="0"/>
                </a:cxn>
                <a:cxn ang="0">
                  <a:pos x="2" y="0"/>
                </a:cxn>
                <a:cxn ang="0">
                  <a:pos x="3" y="16"/>
                </a:cxn>
                <a:cxn ang="0">
                  <a:pos x="2" y="16"/>
                </a:cxn>
              </a:cxnLst>
              <a:rect l="0" t="0" r="r" b="b"/>
              <a:pathLst>
                <a:path w="3" h="16">
                  <a:moveTo>
                    <a:pt x="2" y="16"/>
                  </a:moveTo>
                  <a:lnTo>
                    <a:pt x="1" y="16"/>
                  </a:lnTo>
                  <a:lnTo>
                    <a:pt x="0" y="0"/>
                  </a:lnTo>
                  <a:lnTo>
                    <a:pt x="1" y="0"/>
                  </a:lnTo>
                  <a:lnTo>
                    <a:pt x="2" y="0"/>
                  </a:lnTo>
                  <a:lnTo>
                    <a:pt x="3" y="16"/>
                  </a:lnTo>
                  <a:lnTo>
                    <a:pt x="2"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1242" name="Freeform 218"/>
            <p:cNvSpPr>
              <a:spLocks/>
            </p:cNvSpPr>
            <p:nvPr userDrawn="1"/>
          </p:nvSpPr>
          <p:spPr bwMode="auto">
            <a:xfrm>
              <a:off x="51" y="4022"/>
              <a:ext cx="6" cy="29"/>
            </a:xfrm>
            <a:custGeom>
              <a:avLst/>
              <a:gdLst/>
              <a:ahLst/>
              <a:cxnLst>
                <a:cxn ang="0">
                  <a:pos x="1" y="17"/>
                </a:cxn>
                <a:cxn ang="0">
                  <a:pos x="0" y="17"/>
                </a:cxn>
                <a:cxn ang="0">
                  <a:pos x="1" y="0"/>
                </a:cxn>
                <a:cxn ang="0">
                  <a:pos x="2" y="1"/>
                </a:cxn>
                <a:cxn ang="0">
                  <a:pos x="3" y="1"/>
                </a:cxn>
                <a:cxn ang="0">
                  <a:pos x="2" y="17"/>
                </a:cxn>
                <a:cxn ang="0">
                  <a:pos x="1" y="17"/>
                </a:cxn>
              </a:cxnLst>
              <a:rect l="0" t="0" r="r" b="b"/>
              <a:pathLst>
                <a:path w="3" h="17">
                  <a:moveTo>
                    <a:pt x="1" y="17"/>
                  </a:moveTo>
                  <a:lnTo>
                    <a:pt x="0" y="17"/>
                  </a:lnTo>
                  <a:lnTo>
                    <a:pt x="1" y="0"/>
                  </a:lnTo>
                  <a:lnTo>
                    <a:pt x="2" y="1"/>
                  </a:lnTo>
                  <a:lnTo>
                    <a:pt x="3" y="1"/>
                  </a:lnTo>
                  <a:lnTo>
                    <a:pt x="2" y="17"/>
                  </a:lnTo>
                  <a:lnTo>
                    <a:pt x="1" y="17"/>
                  </a:lnTo>
                  <a:close/>
                </a:path>
              </a:pathLst>
            </a:custGeom>
            <a:solidFill>
              <a:srgbClr val="24211D"/>
            </a:solidFill>
            <a:ln w="9525">
              <a:noFill/>
              <a:round/>
              <a:headEnd/>
              <a:tailEnd/>
            </a:ln>
          </p:spPr>
          <p:txBody>
            <a:bodyPr/>
            <a:lstStyle/>
            <a:p>
              <a:pPr>
                <a:defRPr/>
              </a:pPr>
              <a:endParaRPr lang="cs-CZ">
                <a:cs typeface="Arial" charset="0"/>
              </a:endParaRPr>
            </a:p>
          </p:txBody>
        </p:sp>
        <p:sp>
          <p:nvSpPr>
            <p:cNvPr id="1243" name="Freeform 219"/>
            <p:cNvSpPr>
              <a:spLocks/>
            </p:cNvSpPr>
            <p:nvPr userDrawn="1"/>
          </p:nvSpPr>
          <p:spPr bwMode="auto">
            <a:xfrm>
              <a:off x="53" y="3996"/>
              <a:ext cx="11" cy="28"/>
            </a:xfrm>
            <a:custGeom>
              <a:avLst/>
              <a:gdLst/>
              <a:ahLst/>
              <a:cxnLst>
                <a:cxn ang="0">
                  <a:pos x="1" y="16"/>
                </a:cxn>
                <a:cxn ang="0">
                  <a:pos x="0" y="15"/>
                </a:cxn>
                <a:cxn ang="0">
                  <a:pos x="3" y="0"/>
                </a:cxn>
                <a:cxn ang="0">
                  <a:pos x="5" y="0"/>
                </a:cxn>
                <a:cxn ang="0">
                  <a:pos x="6" y="1"/>
                </a:cxn>
                <a:cxn ang="0">
                  <a:pos x="2" y="16"/>
                </a:cxn>
                <a:cxn ang="0">
                  <a:pos x="1" y="16"/>
                </a:cxn>
              </a:cxnLst>
              <a:rect l="0" t="0" r="r" b="b"/>
              <a:pathLst>
                <a:path w="6" h="16">
                  <a:moveTo>
                    <a:pt x="1" y="16"/>
                  </a:moveTo>
                  <a:lnTo>
                    <a:pt x="0" y="15"/>
                  </a:lnTo>
                  <a:lnTo>
                    <a:pt x="3" y="0"/>
                  </a:lnTo>
                  <a:lnTo>
                    <a:pt x="5" y="0"/>
                  </a:lnTo>
                  <a:lnTo>
                    <a:pt x="6" y="1"/>
                  </a:lnTo>
                  <a:lnTo>
                    <a:pt x="2" y="16"/>
                  </a:lnTo>
                  <a:lnTo>
                    <a:pt x="1" y="16"/>
                  </a:lnTo>
                  <a:close/>
                </a:path>
              </a:pathLst>
            </a:custGeom>
            <a:solidFill>
              <a:srgbClr val="24211D"/>
            </a:solidFill>
            <a:ln w="9525">
              <a:noFill/>
              <a:round/>
              <a:headEnd/>
              <a:tailEnd/>
            </a:ln>
          </p:spPr>
          <p:txBody>
            <a:bodyPr/>
            <a:lstStyle/>
            <a:p>
              <a:pPr>
                <a:defRPr/>
              </a:pPr>
              <a:endParaRPr lang="cs-CZ">
                <a:cs typeface="Arial" charset="0"/>
              </a:endParaRPr>
            </a:p>
          </p:txBody>
        </p:sp>
        <p:sp>
          <p:nvSpPr>
            <p:cNvPr id="1244" name="Freeform 220"/>
            <p:cNvSpPr>
              <a:spLocks/>
            </p:cNvSpPr>
            <p:nvPr userDrawn="1"/>
          </p:nvSpPr>
          <p:spPr bwMode="auto">
            <a:xfrm>
              <a:off x="58" y="3970"/>
              <a:ext cx="14" cy="28"/>
            </a:xfrm>
            <a:custGeom>
              <a:avLst/>
              <a:gdLst/>
              <a:ahLst/>
              <a:cxnLst>
                <a:cxn ang="0">
                  <a:pos x="2" y="15"/>
                </a:cxn>
                <a:cxn ang="0">
                  <a:pos x="0" y="15"/>
                </a:cxn>
                <a:cxn ang="0">
                  <a:pos x="6" y="0"/>
                </a:cxn>
                <a:cxn ang="0">
                  <a:pos x="7" y="1"/>
                </a:cxn>
                <a:cxn ang="0">
                  <a:pos x="8" y="1"/>
                </a:cxn>
                <a:cxn ang="0">
                  <a:pos x="3" y="16"/>
                </a:cxn>
                <a:cxn ang="0">
                  <a:pos x="2" y="15"/>
                </a:cxn>
              </a:cxnLst>
              <a:rect l="0" t="0" r="r" b="b"/>
              <a:pathLst>
                <a:path w="8" h="16">
                  <a:moveTo>
                    <a:pt x="2" y="15"/>
                  </a:moveTo>
                  <a:lnTo>
                    <a:pt x="0" y="15"/>
                  </a:lnTo>
                  <a:lnTo>
                    <a:pt x="6" y="0"/>
                  </a:lnTo>
                  <a:lnTo>
                    <a:pt x="7" y="1"/>
                  </a:lnTo>
                  <a:lnTo>
                    <a:pt x="8" y="1"/>
                  </a:lnTo>
                  <a:lnTo>
                    <a:pt x="3" y="16"/>
                  </a:lnTo>
                  <a:lnTo>
                    <a:pt x="2"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1245" name="Freeform 221"/>
            <p:cNvSpPr>
              <a:spLocks/>
            </p:cNvSpPr>
            <p:nvPr userDrawn="1"/>
          </p:nvSpPr>
          <p:spPr bwMode="auto">
            <a:xfrm>
              <a:off x="69" y="3946"/>
              <a:ext cx="14" cy="26"/>
            </a:xfrm>
            <a:custGeom>
              <a:avLst/>
              <a:gdLst/>
              <a:ahLst/>
              <a:cxnLst>
                <a:cxn ang="0">
                  <a:pos x="1" y="15"/>
                </a:cxn>
                <a:cxn ang="0">
                  <a:pos x="0" y="14"/>
                </a:cxn>
                <a:cxn ang="0">
                  <a:pos x="6" y="0"/>
                </a:cxn>
                <a:cxn ang="0">
                  <a:pos x="7" y="1"/>
                </a:cxn>
                <a:cxn ang="0">
                  <a:pos x="8" y="2"/>
                </a:cxn>
                <a:cxn ang="0">
                  <a:pos x="2" y="15"/>
                </a:cxn>
                <a:cxn ang="0">
                  <a:pos x="1" y="15"/>
                </a:cxn>
              </a:cxnLst>
              <a:rect l="0" t="0" r="r" b="b"/>
              <a:pathLst>
                <a:path w="8" h="15">
                  <a:moveTo>
                    <a:pt x="1" y="15"/>
                  </a:moveTo>
                  <a:lnTo>
                    <a:pt x="0" y="14"/>
                  </a:lnTo>
                  <a:lnTo>
                    <a:pt x="6" y="0"/>
                  </a:lnTo>
                  <a:lnTo>
                    <a:pt x="7" y="1"/>
                  </a:lnTo>
                  <a:lnTo>
                    <a:pt x="8" y="2"/>
                  </a:lnTo>
                  <a:lnTo>
                    <a:pt x="2" y="15"/>
                  </a:lnTo>
                  <a:lnTo>
                    <a:pt x="1" y="15"/>
                  </a:lnTo>
                  <a:close/>
                </a:path>
              </a:pathLst>
            </a:custGeom>
            <a:solidFill>
              <a:srgbClr val="24211D"/>
            </a:solidFill>
            <a:ln w="9525">
              <a:noFill/>
              <a:round/>
              <a:headEnd/>
              <a:tailEnd/>
            </a:ln>
          </p:spPr>
          <p:txBody>
            <a:bodyPr/>
            <a:lstStyle/>
            <a:p>
              <a:pPr>
                <a:defRPr/>
              </a:pPr>
              <a:endParaRPr lang="cs-CZ">
                <a:cs typeface="Arial" charset="0"/>
              </a:endParaRPr>
            </a:p>
          </p:txBody>
        </p:sp>
        <p:sp>
          <p:nvSpPr>
            <p:cNvPr id="1246" name="Freeform 222"/>
            <p:cNvSpPr>
              <a:spLocks/>
            </p:cNvSpPr>
            <p:nvPr userDrawn="1"/>
          </p:nvSpPr>
          <p:spPr bwMode="auto">
            <a:xfrm>
              <a:off x="79" y="3925"/>
              <a:ext cx="19" cy="24"/>
            </a:xfrm>
            <a:custGeom>
              <a:avLst/>
              <a:gdLst/>
              <a:ahLst/>
              <a:cxnLst>
                <a:cxn ang="0">
                  <a:pos x="1" y="13"/>
                </a:cxn>
                <a:cxn ang="0">
                  <a:pos x="0" y="12"/>
                </a:cxn>
                <a:cxn ang="0">
                  <a:pos x="9" y="0"/>
                </a:cxn>
                <a:cxn ang="0">
                  <a:pos x="10" y="0"/>
                </a:cxn>
                <a:cxn ang="0">
                  <a:pos x="11" y="1"/>
                </a:cxn>
                <a:cxn ang="0">
                  <a:pos x="2" y="14"/>
                </a:cxn>
                <a:cxn ang="0">
                  <a:pos x="1" y="13"/>
                </a:cxn>
              </a:cxnLst>
              <a:rect l="0" t="0" r="r" b="b"/>
              <a:pathLst>
                <a:path w="11" h="14">
                  <a:moveTo>
                    <a:pt x="1" y="13"/>
                  </a:moveTo>
                  <a:lnTo>
                    <a:pt x="0" y="12"/>
                  </a:lnTo>
                  <a:lnTo>
                    <a:pt x="9" y="0"/>
                  </a:lnTo>
                  <a:lnTo>
                    <a:pt x="10" y="0"/>
                  </a:lnTo>
                  <a:lnTo>
                    <a:pt x="11" y="1"/>
                  </a:lnTo>
                  <a:lnTo>
                    <a:pt x="2" y="14"/>
                  </a:lnTo>
                  <a:lnTo>
                    <a:pt x="1" y="13"/>
                  </a:lnTo>
                  <a:close/>
                </a:path>
              </a:pathLst>
            </a:custGeom>
            <a:solidFill>
              <a:srgbClr val="24211D"/>
            </a:solidFill>
            <a:ln w="9525">
              <a:noFill/>
              <a:round/>
              <a:headEnd/>
              <a:tailEnd/>
            </a:ln>
          </p:spPr>
          <p:txBody>
            <a:bodyPr/>
            <a:lstStyle/>
            <a:p>
              <a:pPr>
                <a:defRPr/>
              </a:pPr>
              <a:endParaRPr lang="cs-CZ">
                <a:cs typeface="Arial" charset="0"/>
              </a:endParaRPr>
            </a:p>
          </p:txBody>
        </p:sp>
        <p:sp>
          <p:nvSpPr>
            <p:cNvPr id="1247" name="Freeform 223"/>
            <p:cNvSpPr>
              <a:spLocks/>
            </p:cNvSpPr>
            <p:nvPr userDrawn="1"/>
          </p:nvSpPr>
          <p:spPr bwMode="auto">
            <a:xfrm>
              <a:off x="95" y="3904"/>
              <a:ext cx="21" cy="23"/>
            </a:xfrm>
            <a:custGeom>
              <a:avLst/>
              <a:gdLst/>
              <a:ahLst/>
              <a:cxnLst>
                <a:cxn ang="0">
                  <a:pos x="1" y="12"/>
                </a:cxn>
                <a:cxn ang="0">
                  <a:pos x="0" y="12"/>
                </a:cxn>
                <a:cxn ang="0">
                  <a:pos x="10" y="0"/>
                </a:cxn>
                <a:cxn ang="0">
                  <a:pos x="11" y="1"/>
                </a:cxn>
                <a:cxn ang="0">
                  <a:pos x="12" y="2"/>
                </a:cxn>
                <a:cxn ang="0">
                  <a:pos x="2" y="13"/>
                </a:cxn>
                <a:cxn ang="0">
                  <a:pos x="1" y="12"/>
                </a:cxn>
              </a:cxnLst>
              <a:rect l="0" t="0" r="r" b="b"/>
              <a:pathLst>
                <a:path w="12" h="13">
                  <a:moveTo>
                    <a:pt x="1" y="12"/>
                  </a:moveTo>
                  <a:lnTo>
                    <a:pt x="0" y="12"/>
                  </a:lnTo>
                  <a:lnTo>
                    <a:pt x="10" y="0"/>
                  </a:lnTo>
                  <a:lnTo>
                    <a:pt x="11" y="1"/>
                  </a:lnTo>
                  <a:lnTo>
                    <a:pt x="12" y="2"/>
                  </a:lnTo>
                  <a:lnTo>
                    <a:pt x="2" y="13"/>
                  </a:lnTo>
                  <a:lnTo>
                    <a:pt x="1" y="12"/>
                  </a:lnTo>
                  <a:close/>
                </a:path>
              </a:pathLst>
            </a:custGeom>
            <a:solidFill>
              <a:srgbClr val="24211D"/>
            </a:solidFill>
            <a:ln w="9525">
              <a:noFill/>
              <a:round/>
              <a:headEnd/>
              <a:tailEnd/>
            </a:ln>
          </p:spPr>
          <p:txBody>
            <a:bodyPr/>
            <a:lstStyle/>
            <a:p>
              <a:pPr>
                <a:defRPr/>
              </a:pPr>
              <a:endParaRPr lang="cs-CZ">
                <a:cs typeface="Arial" charset="0"/>
              </a:endParaRPr>
            </a:p>
          </p:txBody>
        </p:sp>
        <p:sp>
          <p:nvSpPr>
            <p:cNvPr id="1248" name="Freeform 224"/>
            <p:cNvSpPr>
              <a:spLocks/>
            </p:cNvSpPr>
            <p:nvPr userDrawn="1"/>
          </p:nvSpPr>
          <p:spPr bwMode="auto">
            <a:xfrm>
              <a:off x="112" y="3887"/>
              <a:ext cx="23" cy="21"/>
            </a:xfrm>
            <a:custGeom>
              <a:avLst/>
              <a:gdLst/>
              <a:ahLst/>
              <a:cxnLst>
                <a:cxn ang="0">
                  <a:pos x="1" y="11"/>
                </a:cxn>
                <a:cxn ang="0">
                  <a:pos x="0" y="10"/>
                </a:cxn>
                <a:cxn ang="0">
                  <a:pos x="12" y="0"/>
                </a:cxn>
                <a:cxn ang="0">
                  <a:pos x="12" y="1"/>
                </a:cxn>
                <a:cxn ang="0">
                  <a:pos x="13" y="2"/>
                </a:cxn>
                <a:cxn ang="0">
                  <a:pos x="2" y="12"/>
                </a:cxn>
                <a:cxn ang="0">
                  <a:pos x="1" y="11"/>
                </a:cxn>
              </a:cxnLst>
              <a:rect l="0" t="0" r="r" b="b"/>
              <a:pathLst>
                <a:path w="13" h="12">
                  <a:moveTo>
                    <a:pt x="1" y="11"/>
                  </a:moveTo>
                  <a:lnTo>
                    <a:pt x="0" y="10"/>
                  </a:lnTo>
                  <a:lnTo>
                    <a:pt x="12" y="0"/>
                  </a:lnTo>
                  <a:lnTo>
                    <a:pt x="12" y="1"/>
                  </a:lnTo>
                  <a:lnTo>
                    <a:pt x="13" y="2"/>
                  </a:lnTo>
                  <a:lnTo>
                    <a:pt x="2" y="12"/>
                  </a:lnTo>
                  <a:lnTo>
                    <a:pt x="1" y="11"/>
                  </a:lnTo>
                  <a:close/>
                </a:path>
              </a:pathLst>
            </a:custGeom>
            <a:solidFill>
              <a:srgbClr val="24211D"/>
            </a:solidFill>
            <a:ln w="9525">
              <a:noFill/>
              <a:round/>
              <a:headEnd/>
              <a:tailEnd/>
            </a:ln>
          </p:spPr>
          <p:txBody>
            <a:bodyPr/>
            <a:lstStyle/>
            <a:p>
              <a:pPr>
                <a:defRPr/>
              </a:pPr>
              <a:endParaRPr lang="cs-CZ">
                <a:cs typeface="Arial" charset="0"/>
              </a:endParaRPr>
            </a:p>
          </p:txBody>
        </p:sp>
        <p:sp>
          <p:nvSpPr>
            <p:cNvPr id="1249" name="Freeform 225"/>
            <p:cNvSpPr>
              <a:spLocks/>
            </p:cNvSpPr>
            <p:nvPr userDrawn="1"/>
          </p:nvSpPr>
          <p:spPr bwMode="auto">
            <a:xfrm>
              <a:off x="133" y="3871"/>
              <a:ext cx="24" cy="19"/>
            </a:xfrm>
            <a:custGeom>
              <a:avLst/>
              <a:gdLst/>
              <a:ahLst/>
              <a:cxnLst>
                <a:cxn ang="0">
                  <a:pos x="0" y="10"/>
                </a:cxn>
                <a:cxn ang="0">
                  <a:pos x="0" y="9"/>
                </a:cxn>
                <a:cxn ang="0">
                  <a:pos x="13" y="0"/>
                </a:cxn>
                <a:cxn ang="0">
                  <a:pos x="13" y="1"/>
                </a:cxn>
                <a:cxn ang="0">
                  <a:pos x="14" y="2"/>
                </a:cxn>
                <a:cxn ang="0">
                  <a:pos x="1" y="11"/>
                </a:cxn>
                <a:cxn ang="0">
                  <a:pos x="0" y="10"/>
                </a:cxn>
              </a:cxnLst>
              <a:rect l="0" t="0" r="r" b="b"/>
              <a:pathLst>
                <a:path w="14" h="11">
                  <a:moveTo>
                    <a:pt x="0" y="10"/>
                  </a:moveTo>
                  <a:lnTo>
                    <a:pt x="0" y="9"/>
                  </a:lnTo>
                  <a:lnTo>
                    <a:pt x="13" y="0"/>
                  </a:lnTo>
                  <a:lnTo>
                    <a:pt x="13" y="1"/>
                  </a:lnTo>
                  <a:lnTo>
                    <a:pt x="14" y="2"/>
                  </a:lnTo>
                  <a:lnTo>
                    <a:pt x="1" y="11"/>
                  </a:lnTo>
                  <a:lnTo>
                    <a:pt x="0" y="10"/>
                  </a:lnTo>
                  <a:close/>
                </a:path>
              </a:pathLst>
            </a:custGeom>
            <a:solidFill>
              <a:srgbClr val="24211D"/>
            </a:solidFill>
            <a:ln w="9525">
              <a:noFill/>
              <a:round/>
              <a:headEnd/>
              <a:tailEnd/>
            </a:ln>
          </p:spPr>
          <p:txBody>
            <a:bodyPr/>
            <a:lstStyle/>
            <a:p>
              <a:pPr>
                <a:defRPr/>
              </a:pPr>
              <a:endParaRPr lang="cs-CZ">
                <a:cs typeface="Arial" charset="0"/>
              </a:endParaRPr>
            </a:p>
          </p:txBody>
        </p:sp>
        <p:sp>
          <p:nvSpPr>
            <p:cNvPr id="1250" name="Freeform 226"/>
            <p:cNvSpPr>
              <a:spLocks/>
            </p:cNvSpPr>
            <p:nvPr userDrawn="1"/>
          </p:nvSpPr>
          <p:spPr bwMode="auto">
            <a:xfrm>
              <a:off x="156" y="3859"/>
              <a:ext cx="24" cy="16"/>
            </a:xfrm>
            <a:custGeom>
              <a:avLst/>
              <a:gdLst/>
              <a:ahLst/>
              <a:cxnLst>
                <a:cxn ang="0">
                  <a:pos x="0" y="8"/>
                </a:cxn>
                <a:cxn ang="0">
                  <a:pos x="0" y="7"/>
                </a:cxn>
                <a:cxn ang="0">
                  <a:pos x="13" y="0"/>
                </a:cxn>
                <a:cxn ang="0">
                  <a:pos x="14" y="2"/>
                </a:cxn>
                <a:cxn ang="0">
                  <a:pos x="14" y="3"/>
                </a:cxn>
                <a:cxn ang="0">
                  <a:pos x="1" y="9"/>
                </a:cxn>
                <a:cxn ang="0">
                  <a:pos x="0" y="8"/>
                </a:cxn>
              </a:cxnLst>
              <a:rect l="0" t="0" r="r" b="b"/>
              <a:pathLst>
                <a:path w="14" h="9">
                  <a:moveTo>
                    <a:pt x="0" y="8"/>
                  </a:moveTo>
                  <a:lnTo>
                    <a:pt x="0" y="7"/>
                  </a:lnTo>
                  <a:lnTo>
                    <a:pt x="13" y="0"/>
                  </a:lnTo>
                  <a:lnTo>
                    <a:pt x="14" y="2"/>
                  </a:lnTo>
                  <a:lnTo>
                    <a:pt x="14" y="3"/>
                  </a:lnTo>
                  <a:lnTo>
                    <a:pt x="1" y="9"/>
                  </a:lnTo>
                  <a:lnTo>
                    <a:pt x="0" y="8"/>
                  </a:lnTo>
                  <a:close/>
                </a:path>
              </a:pathLst>
            </a:custGeom>
            <a:solidFill>
              <a:srgbClr val="24211D"/>
            </a:solidFill>
            <a:ln w="9525">
              <a:noFill/>
              <a:round/>
              <a:headEnd/>
              <a:tailEnd/>
            </a:ln>
          </p:spPr>
          <p:txBody>
            <a:bodyPr/>
            <a:lstStyle/>
            <a:p>
              <a:pPr>
                <a:defRPr/>
              </a:pPr>
              <a:endParaRPr lang="cs-CZ">
                <a:cs typeface="Arial" charset="0"/>
              </a:endParaRPr>
            </a:p>
          </p:txBody>
        </p:sp>
        <p:sp>
          <p:nvSpPr>
            <p:cNvPr id="1251" name="Freeform 227"/>
            <p:cNvSpPr>
              <a:spLocks/>
            </p:cNvSpPr>
            <p:nvPr userDrawn="1"/>
          </p:nvSpPr>
          <p:spPr bwMode="auto">
            <a:xfrm>
              <a:off x="178" y="3850"/>
              <a:ext cx="28" cy="14"/>
            </a:xfrm>
            <a:custGeom>
              <a:avLst/>
              <a:gdLst/>
              <a:ahLst/>
              <a:cxnLst>
                <a:cxn ang="0">
                  <a:pos x="1" y="7"/>
                </a:cxn>
                <a:cxn ang="0">
                  <a:pos x="0" y="5"/>
                </a:cxn>
                <a:cxn ang="0">
                  <a:pos x="15" y="0"/>
                </a:cxn>
                <a:cxn ang="0">
                  <a:pos x="15" y="1"/>
                </a:cxn>
                <a:cxn ang="0">
                  <a:pos x="16" y="3"/>
                </a:cxn>
                <a:cxn ang="0">
                  <a:pos x="1" y="8"/>
                </a:cxn>
                <a:cxn ang="0">
                  <a:pos x="1" y="7"/>
                </a:cxn>
              </a:cxnLst>
              <a:rect l="0" t="0" r="r" b="b"/>
              <a:pathLst>
                <a:path w="16" h="8">
                  <a:moveTo>
                    <a:pt x="1" y="7"/>
                  </a:moveTo>
                  <a:lnTo>
                    <a:pt x="0" y="5"/>
                  </a:lnTo>
                  <a:lnTo>
                    <a:pt x="15" y="0"/>
                  </a:lnTo>
                  <a:lnTo>
                    <a:pt x="15" y="1"/>
                  </a:lnTo>
                  <a:lnTo>
                    <a:pt x="16" y="3"/>
                  </a:lnTo>
                  <a:lnTo>
                    <a:pt x="1" y="8"/>
                  </a:lnTo>
                  <a:lnTo>
                    <a:pt x="1" y="7"/>
                  </a:lnTo>
                  <a:close/>
                </a:path>
              </a:pathLst>
            </a:custGeom>
            <a:solidFill>
              <a:srgbClr val="24211D"/>
            </a:solidFill>
            <a:ln w="9525">
              <a:noFill/>
              <a:round/>
              <a:headEnd/>
              <a:tailEnd/>
            </a:ln>
          </p:spPr>
          <p:txBody>
            <a:bodyPr/>
            <a:lstStyle/>
            <a:p>
              <a:pPr>
                <a:defRPr/>
              </a:pPr>
              <a:endParaRPr lang="cs-CZ">
                <a:cs typeface="Arial" charset="0"/>
              </a:endParaRPr>
            </a:p>
          </p:txBody>
        </p:sp>
        <p:sp>
          <p:nvSpPr>
            <p:cNvPr id="1252" name="Freeform 228"/>
            <p:cNvSpPr>
              <a:spLocks/>
            </p:cNvSpPr>
            <p:nvPr userDrawn="1"/>
          </p:nvSpPr>
          <p:spPr bwMode="auto">
            <a:xfrm>
              <a:off x="204" y="3845"/>
              <a:ext cx="28" cy="11"/>
            </a:xfrm>
            <a:custGeom>
              <a:avLst/>
              <a:gdLst/>
              <a:ahLst/>
              <a:cxnLst>
                <a:cxn ang="0">
                  <a:pos x="0" y="4"/>
                </a:cxn>
                <a:cxn ang="0">
                  <a:pos x="0" y="3"/>
                </a:cxn>
                <a:cxn ang="0">
                  <a:pos x="16" y="0"/>
                </a:cxn>
                <a:cxn ang="0">
                  <a:pos x="16" y="1"/>
                </a:cxn>
                <a:cxn ang="0">
                  <a:pos x="16" y="2"/>
                </a:cxn>
                <a:cxn ang="0">
                  <a:pos x="1" y="6"/>
                </a:cxn>
                <a:cxn ang="0">
                  <a:pos x="0" y="4"/>
                </a:cxn>
              </a:cxnLst>
              <a:rect l="0" t="0" r="r" b="b"/>
              <a:pathLst>
                <a:path w="16" h="6">
                  <a:moveTo>
                    <a:pt x="0" y="4"/>
                  </a:moveTo>
                  <a:lnTo>
                    <a:pt x="0" y="3"/>
                  </a:lnTo>
                  <a:lnTo>
                    <a:pt x="16" y="0"/>
                  </a:lnTo>
                  <a:lnTo>
                    <a:pt x="16" y="1"/>
                  </a:lnTo>
                  <a:lnTo>
                    <a:pt x="16" y="2"/>
                  </a:lnTo>
                  <a:lnTo>
                    <a:pt x="1" y="6"/>
                  </a:lnTo>
                  <a:lnTo>
                    <a:pt x="0" y="4"/>
                  </a:lnTo>
                  <a:close/>
                </a:path>
              </a:pathLst>
            </a:custGeom>
            <a:solidFill>
              <a:srgbClr val="24211D"/>
            </a:solidFill>
            <a:ln w="9525">
              <a:noFill/>
              <a:round/>
              <a:headEnd/>
              <a:tailEnd/>
            </a:ln>
          </p:spPr>
          <p:txBody>
            <a:bodyPr/>
            <a:lstStyle/>
            <a:p>
              <a:pPr>
                <a:defRPr/>
              </a:pPr>
              <a:endParaRPr lang="cs-CZ">
                <a:cs typeface="Arial" charset="0"/>
              </a:endParaRPr>
            </a:p>
          </p:txBody>
        </p:sp>
        <p:sp>
          <p:nvSpPr>
            <p:cNvPr id="1253" name="Freeform 229"/>
            <p:cNvSpPr>
              <a:spLocks/>
            </p:cNvSpPr>
            <p:nvPr userDrawn="1"/>
          </p:nvSpPr>
          <p:spPr bwMode="auto">
            <a:xfrm>
              <a:off x="232" y="3843"/>
              <a:ext cx="28" cy="6"/>
            </a:xfrm>
            <a:custGeom>
              <a:avLst/>
              <a:gdLst/>
              <a:ahLst/>
              <a:cxnLst>
                <a:cxn ang="0">
                  <a:pos x="0" y="2"/>
                </a:cxn>
                <a:cxn ang="0">
                  <a:pos x="0" y="1"/>
                </a:cxn>
                <a:cxn ang="0">
                  <a:pos x="16" y="0"/>
                </a:cxn>
                <a:cxn ang="0">
                  <a:pos x="16" y="1"/>
                </a:cxn>
                <a:cxn ang="0">
                  <a:pos x="16" y="2"/>
                </a:cxn>
                <a:cxn ang="0">
                  <a:pos x="0" y="3"/>
                </a:cxn>
                <a:cxn ang="0">
                  <a:pos x="0" y="2"/>
                </a:cxn>
              </a:cxnLst>
              <a:rect l="0" t="0" r="r" b="b"/>
              <a:pathLst>
                <a:path w="16" h="3">
                  <a:moveTo>
                    <a:pt x="0" y="2"/>
                  </a:moveTo>
                  <a:lnTo>
                    <a:pt x="0" y="1"/>
                  </a:lnTo>
                  <a:lnTo>
                    <a:pt x="16" y="0"/>
                  </a:lnTo>
                  <a:lnTo>
                    <a:pt x="16" y="1"/>
                  </a:lnTo>
                  <a:lnTo>
                    <a:pt x="16" y="2"/>
                  </a:lnTo>
                  <a:lnTo>
                    <a:pt x="0" y="3"/>
                  </a:lnTo>
                  <a:lnTo>
                    <a:pt x="0" y="2"/>
                  </a:lnTo>
                  <a:close/>
                </a:path>
              </a:pathLst>
            </a:custGeom>
            <a:solidFill>
              <a:srgbClr val="24211D"/>
            </a:solidFill>
            <a:ln w="9525">
              <a:noFill/>
              <a:round/>
              <a:headEnd/>
              <a:tailEnd/>
            </a:ln>
          </p:spPr>
          <p:txBody>
            <a:bodyPr/>
            <a:lstStyle/>
            <a:p>
              <a:pPr>
                <a:defRPr/>
              </a:pPr>
              <a:endParaRPr lang="cs-CZ">
                <a:cs typeface="Arial" charset="0"/>
              </a:endParaRPr>
            </a:p>
          </p:txBody>
        </p:sp>
        <p:sp>
          <p:nvSpPr>
            <p:cNvPr id="1254" name="Freeform 230"/>
            <p:cNvSpPr>
              <a:spLocks/>
            </p:cNvSpPr>
            <p:nvPr userDrawn="1"/>
          </p:nvSpPr>
          <p:spPr bwMode="auto">
            <a:xfrm>
              <a:off x="260" y="3843"/>
              <a:ext cx="27" cy="6"/>
            </a:xfrm>
            <a:custGeom>
              <a:avLst/>
              <a:gdLst/>
              <a:ahLst/>
              <a:cxnLst>
                <a:cxn ang="0">
                  <a:pos x="0" y="1"/>
                </a:cxn>
                <a:cxn ang="0">
                  <a:pos x="0" y="0"/>
                </a:cxn>
                <a:cxn ang="0">
                  <a:pos x="16" y="1"/>
                </a:cxn>
                <a:cxn ang="0">
                  <a:pos x="16" y="2"/>
                </a:cxn>
                <a:cxn ang="0">
                  <a:pos x="16" y="3"/>
                </a:cxn>
                <a:cxn ang="0">
                  <a:pos x="0" y="2"/>
                </a:cxn>
                <a:cxn ang="0">
                  <a:pos x="0" y="1"/>
                </a:cxn>
              </a:cxnLst>
              <a:rect l="0" t="0" r="r" b="b"/>
              <a:pathLst>
                <a:path w="16" h="3">
                  <a:moveTo>
                    <a:pt x="0" y="1"/>
                  </a:moveTo>
                  <a:lnTo>
                    <a:pt x="0" y="0"/>
                  </a:lnTo>
                  <a:lnTo>
                    <a:pt x="16" y="1"/>
                  </a:lnTo>
                  <a:lnTo>
                    <a:pt x="16" y="2"/>
                  </a:lnTo>
                  <a:lnTo>
                    <a:pt x="16" y="3"/>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55" name="Freeform 231"/>
            <p:cNvSpPr>
              <a:spLocks/>
            </p:cNvSpPr>
            <p:nvPr userDrawn="1"/>
          </p:nvSpPr>
          <p:spPr bwMode="auto">
            <a:xfrm>
              <a:off x="287" y="3845"/>
              <a:ext cx="28" cy="11"/>
            </a:xfrm>
            <a:custGeom>
              <a:avLst/>
              <a:gdLst/>
              <a:ahLst/>
              <a:cxnLst>
                <a:cxn ang="0">
                  <a:pos x="0" y="1"/>
                </a:cxn>
                <a:cxn ang="0">
                  <a:pos x="0" y="0"/>
                </a:cxn>
                <a:cxn ang="0">
                  <a:pos x="16" y="3"/>
                </a:cxn>
                <a:cxn ang="0">
                  <a:pos x="16" y="4"/>
                </a:cxn>
                <a:cxn ang="0">
                  <a:pos x="15" y="6"/>
                </a:cxn>
                <a:cxn ang="0">
                  <a:pos x="0" y="2"/>
                </a:cxn>
                <a:cxn ang="0">
                  <a:pos x="0" y="1"/>
                </a:cxn>
              </a:cxnLst>
              <a:rect l="0" t="0" r="r" b="b"/>
              <a:pathLst>
                <a:path w="16" h="6">
                  <a:moveTo>
                    <a:pt x="0" y="1"/>
                  </a:moveTo>
                  <a:lnTo>
                    <a:pt x="0" y="0"/>
                  </a:lnTo>
                  <a:lnTo>
                    <a:pt x="16" y="3"/>
                  </a:lnTo>
                  <a:lnTo>
                    <a:pt x="16" y="4"/>
                  </a:lnTo>
                  <a:lnTo>
                    <a:pt x="15" y="6"/>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56" name="Freeform 232"/>
            <p:cNvSpPr>
              <a:spLocks/>
            </p:cNvSpPr>
            <p:nvPr userDrawn="1"/>
          </p:nvSpPr>
          <p:spPr bwMode="auto">
            <a:xfrm>
              <a:off x="314" y="3850"/>
              <a:ext cx="27" cy="14"/>
            </a:xfrm>
            <a:custGeom>
              <a:avLst/>
              <a:gdLst/>
              <a:ahLst/>
              <a:cxnLst>
                <a:cxn ang="0">
                  <a:pos x="1" y="1"/>
                </a:cxn>
                <a:cxn ang="0">
                  <a:pos x="1" y="0"/>
                </a:cxn>
                <a:cxn ang="0">
                  <a:pos x="16" y="6"/>
                </a:cxn>
                <a:cxn ang="0">
                  <a:pos x="15" y="7"/>
                </a:cxn>
                <a:cxn ang="0">
                  <a:pos x="15" y="8"/>
                </a:cxn>
                <a:cxn ang="0">
                  <a:pos x="0" y="3"/>
                </a:cxn>
                <a:cxn ang="0">
                  <a:pos x="1" y="1"/>
                </a:cxn>
              </a:cxnLst>
              <a:rect l="0" t="0" r="r" b="b"/>
              <a:pathLst>
                <a:path w="16" h="8">
                  <a:moveTo>
                    <a:pt x="1" y="1"/>
                  </a:moveTo>
                  <a:lnTo>
                    <a:pt x="1" y="0"/>
                  </a:lnTo>
                  <a:lnTo>
                    <a:pt x="16" y="6"/>
                  </a:lnTo>
                  <a:lnTo>
                    <a:pt x="15" y="7"/>
                  </a:lnTo>
                  <a:lnTo>
                    <a:pt x="15" y="8"/>
                  </a:lnTo>
                  <a:lnTo>
                    <a:pt x="0" y="3"/>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57" name="Freeform 233"/>
            <p:cNvSpPr>
              <a:spLocks/>
            </p:cNvSpPr>
            <p:nvPr userDrawn="1"/>
          </p:nvSpPr>
          <p:spPr bwMode="auto">
            <a:xfrm>
              <a:off x="340" y="3861"/>
              <a:ext cx="26" cy="14"/>
            </a:xfrm>
            <a:custGeom>
              <a:avLst/>
              <a:gdLst/>
              <a:ahLst/>
              <a:cxnLst>
                <a:cxn ang="0">
                  <a:pos x="0" y="1"/>
                </a:cxn>
                <a:cxn ang="0">
                  <a:pos x="1" y="0"/>
                </a:cxn>
                <a:cxn ang="0">
                  <a:pos x="15" y="6"/>
                </a:cxn>
                <a:cxn ang="0">
                  <a:pos x="14" y="7"/>
                </a:cxn>
                <a:cxn ang="0">
                  <a:pos x="13" y="8"/>
                </a:cxn>
                <a:cxn ang="0">
                  <a:pos x="0" y="2"/>
                </a:cxn>
                <a:cxn ang="0">
                  <a:pos x="0" y="1"/>
                </a:cxn>
              </a:cxnLst>
              <a:rect l="0" t="0" r="r" b="b"/>
              <a:pathLst>
                <a:path w="15" h="8">
                  <a:moveTo>
                    <a:pt x="0" y="1"/>
                  </a:moveTo>
                  <a:lnTo>
                    <a:pt x="1" y="0"/>
                  </a:lnTo>
                  <a:lnTo>
                    <a:pt x="15" y="6"/>
                  </a:lnTo>
                  <a:lnTo>
                    <a:pt x="14" y="7"/>
                  </a:lnTo>
                  <a:lnTo>
                    <a:pt x="13" y="8"/>
                  </a:lnTo>
                  <a:lnTo>
                    <a:pt x="0" y="2"/>
                  </a:lnTo>
                  <a:lnTo>
                    <a:pt x="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58" name="Freeform 234"/>
            <p:cNvSpPr>
              <a:spLocks/>
            </p:cNvSpPr>
            <p:nvPr userDrawn="1"/>
          </p:nvSpPr>
          <p:spPr bwMode="auto">
            <a:xfrm>
              <a:off x="362" y="3871"/>
              <a:ext cx="26" cy="19"/>
            </a:xfrm>
            <a:custGeom>
              <a:avLst/>
              <a:gdLst/>
              <a:ahLst/>
              <a:cxnLst>
                <a:cxn ang="0">
                  <a:pos x="1" y="1"/>
                </a:cxn>
                <a:cxn ang="0">
                  <a:pos x="2" y="0"/>
                </a:cxn>
                <a:cxn ang="0">
                  <a:pos x="15" y="9"/>
                </a:cxn>
                <a:cxn ang="0">
                  <a:pos x="14" y="10"/>
                </a:cxn>
                <a:cxn ang="0">
                  <a:pos x="13" y="11"/>
                </a:cxn>
                <a:cxn ang="0">
                  <a:pos x="0" y="2"/>
                </a:cxn>
                <a:cxn ang="0">
                  <a:pos x="1" y="1"/>
                </a:cxn>
              </a:cxnLst>
              <a:rect l="0" t="0" r="r" b="b"/>
              <a:pathLst>
                <a:path w="15" h="11">
                  <a:moveTo>
                    <a:pt x="1" y="1"/>
                  </a:moveTo>
                  <a:lnTo>
                    <a:pt x="2" y="0"/>
                  </a:lnTo>
                  <a:lnTo>
                    <a:pt x="15" y="9"/>
                  </a:lnTo>
                  <a:lnTo>
                    <a:pt x="14" y="10"/>
                  </a:lnTo>
                  <a:lnTo>
                    <a:pt x="13" y="11"/>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59" name="Freeform 235"/>
            <p:cNvSpPr>
              <a:spLocks/>
            </p:cNvSpPr>
            <p:nvPr userDrawn="1"/>
          </p:nvSpPr>
          <p:spPr bwMode="auto">
            <a:xfrm>
              <a:off x="385" y="3887"/>
              <a:ext cx="22" cy="21"/>
            </a:xfrm>
            <a:custGeom>
              <a:avLst/>
              <a:gdLst/>
              <a:ahLst/>
              <a:cxnLst>
                <a:cxn ang="0">
                  <a:pos x="1" y="1"/>
                </a:cxn>
                <a:cxn ang="0">
                  <a:pos x="2" y="0"/>
                </a:cxn>
                <a:cxn ang="0">
                  <a:pos x="13" y="10"/>
                </a:cxn>
                <a:cxn ang="0">
                  <a:pos x="12" y="11"/>
                </a:cxn>
                <a:cxn ang="0">
                  <a:pos x="11" y="12"/>
                </a:cxn>
                <a:cxn ang="0">
                  <a:pos x="0" y="2"/>
                </a:cxn>
                <a:cxn ang="0">
                  <a:pos x="1" y="1"/>
                </a:cxn>
              </a:cxnLst>
              <a:rect l="0" t="0" r="r" b="b"/>
              <a:pathLst>
                <a:path w="13" h="12">
                  <a:moveTo>
                    <a:pt x="1" y="1"/>
                  </a:moveTo>
                  <a:lnTo>
                    <a:pt x="2" y="0"/>
                  </a:lnTo>
                  <a:lnTo>
                    <a:pt x="13" y="10"/>
                  </a:lnTo>
                  <a:lnTo>
                    <a:pt x="12" y="11"/>
                  </a:lnTo>
                  <a:lnTo>
                    <a:pt x="11" y="12"/>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60" name="Freeform 236"/>
            <p:cNvSpPr>
              <a:spLocks/>
            </p:cNvSpPr>
            <p:nvPr userDrawn="1"/>
          </p:nvSpPr>
          <p:spPr bwMode="auto">
            <a:xfrm>
              <a:off x="404" y="3904"/>
              <a:ext cx="21" cy="23"/>
            </a:xfrm>
            <a:custGeom>
              <a:avLst/>
              <a:gdLst/>
              <a:ahLst/>
              <a:cxnLst>
                <a:cxn ang="0">
                  <a:pos x="1" y="1"/>
                </a:cxn>
                <a:cxn ang="0">
                  <a:pos x="2" y="0"/>
                </a:cxn>
                <a:cxn ang="0">
                  <a:pos x="12" y="12"/>
                </a:cxn>
                <a:cxn ang="0">
                  <a:pos x="11" y="12"/>
                </a:cxn>
                <a:cxn ang="0">
                  <a:pos x="10" y="13"/>
                </a:cxn>
                <a:cxn ang="0">
                  <a:pos x="0" y="2"/>
                </a:cxn>
                <a:cxn ang="0">
                  <a:pos x="1" y="1"/>
                </a:cxn>
              </a:cxnLst>
              <a:rect l="0" t="0" r="r" b="b"/>
              <a:pathLst>
                <a:path w="12" h="13">
                  <a:moveTo>
                    <a:pt x="1" y="1"/>
                  </a:moveTo>
                  <a:lnTo>
                    <a:pt x="2" y="0"/>
                  </a:lnTo>
                  <a:lnTo>
                    <a:pt x="12" y="12"/>
                  </a:lnTo>
                  <a:lnTo>
                    <a:pt x="11" y="12"/>
                  </a:lnTo>
                  <a:lnTo>
                    <a:pt x="10" y="13"/>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61" name="Freeform 237"/>
            <p:cNvSpPr>
              <a:spLocks/>
            </p:cNvSpPr>
            <p:nvPr userDrawn="1"/>
          </p:nvSpPr>
          <p:spPr bwMode="auto">
            <a:xfrm>
              <a:off x="421" y="3925"/>
              <a:ext cx="19" cy="24"/>
            </a:xfrm>
            <a:custGeom>
              <a:avLst/>
              <a:gdLst/>
              <a:ahLst/>
              <a:cxnLst>
                <a:cxn ang="0">
                  <a:pos x="1" y="0"/>
                </a:cxn>
                <a:cxn ang="0">
                  <a:pos x="2" y="0"/>
                </a:cxn>
                <a:cxn ang="0">
                  <a:pos x="11" y="12"/>
                </a:cxn>
                <a:cxn ang="0">
                  <a:pos x="10" y="13"/>
                </a:cxn>
                <a:cxn ang="0">
                  <a:pos x="9" y="14"/>
                </a:cxn>
                <a:cxn ang="0">
                  <a:pos x="0" y="1"/>
                </a:cxn>
                <a:cxn ang="0">
                  <a:pos x="1" y="0"/>
                </a:cxn>
              </a:cxnLst>
              <a:rect l="0" t="0" r="r" b="b"/>
              <a:pathLst>
                <a:path w="11" h="14">
                  <a:moveTo>
                    <a:pt x="1" y="0"/>
                  </a:moveTo>
                  <a:lnTo>
                    <a:pt x="2" y="0"/>
                  </a:lnTo>
                  <a:lnTo>
                    <a:pt x="11" y="12"/>
                  </a:lnTo>
                  <a:lnTo>
                    <a:pt x="10" y="13"/>
                  </a:lnTo>
                  <a:lnTo>
                    <a:pt x="9" y="14"/>
                  </a:lnTo>
                  <a:lnTo>
                    <a:pt x="0" y="1"/>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62" name="Freeform 238"/>
            <p:cNvSpPr>
              <a:spLocks/>
            </p:cNvSpPr>
            <p:nvPr userDrawn="1"/>
          </p:nvSpPr>
          <p:spPr bwMode="auto">
            <a:xfrm>
              <a:off x="437" y="3946"/>
              <a:ext cx="15" cy="26"/>
            </a:xfrm>
            <a:custGeom>
              <a:avLst/>
              <a:gdLst/>
              <a:ahLst/>
              <a:cxnLst>
                <a:cxn ang="0">
                  <a:pos x="1" y="1"/>
                </a:cxn>
                <a:cxn ang="0">
                  <a:pos x="2" y="0"/>
                </a:cxn>
                <a:cxn ang="0">
                  <a:pos x="9" y="14"/>
                </a:cxn>
                <a:cxn ang="0">
                  <a:pos x="8" y="15"/>
                </a:cxn>
                <a:cxn ang="0">
                  <a:pos x="6" y="15"/>
                </a:cxn>
                <a:cxn ang="0">
                  <a:pos x="0" y="2"/>
                </a:cxn>
                <a:cxn ang="0">
                  <a:pos x="1" y="1"/>
                </a:cxn>
              </a:cxnLst>
              <a:rect l="0" t="0" r="r" b="b"/>
              <a:pathLst>
                <a:path w="9" h="15">
                  <a:moveTo>
                    <a:pt x="1" y="1"/>
                  </a:moveTo>
                  <a:lnTo>
                    <a:pt x="2" y="0"/>
                  </a:lnTo>
                  <a:lnTo>
                    <a:pt x="9" y="14"/>
                  </a:lnTo>
                  <a:lnTo>
                    <a:pt x="8" y="15"/>
                  </a:lnTo>
                  <a:lnTo>
                    <a:pt x="6" y="15"/>
                  </a:lnTo>
                  <a:lnTo>
                    <a:pt x="0" y="2"/>
                  </a:lnTo>
                  <a:lnTo>
                    <a:pt x="1"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63" name="Freeform 239"/>
            <p:cNvSpPr>
              <a:spLocks/>
            </p:cNvSpPr>
            <p:nvPr userDrawn="1"/>
          </p:nvSpPr>
          <p:spPr bwMode="auto">
            <a:xfrm>
              <a:off x="447" y="3970"/>
              <a:ext cx="14" cy="28"/>
            </a:xfrm>
            <a:custGeom>
              <a:avLst/>
              <a:gdLst/>
              <a:ahLst/>
              <a:cxnLst>
                <a:cxn ang="0">
                  <a:pos x="2" y="1"/>
                </a:cxn>
                <a:cxn ang="0">
                  <a:pos x="3" y="0"/>
                </a:cxn>
                <a:cxn ang="0">
                  <a:pos x="8" y="15"/>
                </a:cxn>
                <a:cxn ang="0">
                  <a:pos x="7" y="15"/>
                </a:cxn>
                <a:cxn ang="0">
                  <a:pos x="6" y="16"/>
                </a:cxn>
                <a:cxn ang="0">
                  <a:pos x="0" y="1"/>
                </a:cxn>
                <a:cxn ang="0">
                  <a:pos x="2" y="1"/>
                </a:cxn>
              </a:cxnLst>
              <a:rect l="0" t="0" r="r" b="b"/>
              <a:pathLst>
                <a:path w="8" h="16">
                  <a:moveTo>
                    <a:pt x="2" y="1"/>
                  </a:moveTo>
                  <a:lnTo>
                    <a:pt x="3" y="0"/>
                  </a:lnTo>
                  <a:lnTo>
                    <a:pt x="8" y="15"/>
                  </a:lnTo>
                  <a:lnTo>
                    <a:pt x="7" y="15"/>
                  </a:lnTo>
                  <a:lnTo>
                    <a:pt x="6" y="16"/>
                  </a:lnTo>
                  <a:lnTo>
                    <a:pt x="0" y="1"/>
                  </a:lnTo>
                  <a:lnTo>
                    <a:pt x="2"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64" name="Freeform 240"/>
            <p:cNvSpPr>
              <a:spLocks/>
            </p:cNvSpPr>
            <p:nvPr userDrawn="1"/>
          </p:nvSpPr>
          <p:spPr bwMode="auto">
            <a:xfrm>
              <a:off x="458" y="3996"/>
              <a:ext cx="8" cy="28"/>
            </a:xfrm>
            <a:custGeom>
              <a:avLst/>
              <a:gdLst/>
              <a:ahLst/>
              <a:cxnLst>
                <a:cxn ang="0">
                  <a:pos x="1" y="0"/>
                </a:cxn>
                <a:cxn ang="0">
                  <a:pos x="2" y="0"/>
                </a:cxn>
                <a:cxn ang="0">
                  <a:pos x="5" y="16"/>
                </a:cxn>
                <a:cxn ang="0">
                  <a:pos x="4" y="16"/>
                </a:cxn>
                <a:cxn ang="0">
                  <a:pos x="3" y="16"/>
                </a:cxn>
                <a:cxn ang="0">
                  <a:pos x="0" y="1"/>
                </a:cxn>
                <a:cxn ang="0">
                  <a:pos x="1" y="0"/>
                </a:cxn>
              </a:cxnLst>
              <a:rect l="0" t="0" r="r" b="b"/>
              <a:pathLst>
                <a:path w="5" h="16">
                  <a:moveTo>
                    <a:pt x="1" y="0"/>
                  </a:moveTo>
                  <a:lnTo>
                    <a:pt x="2" y="0"/>
                  </a:lnTo>
                  <a:lnTo>
                    <a:pt x="5" y="16"/>
                  </a:lnTo>
                  <a:lnTo>
                    <a:pt x="4" y="16"/>
                  </a:lnTo>
                  <a:lnTo>
                    <a:pt x="3" y="16"/>
                  </a:lnTo>
                  <a:lnTo>
                    <a:pt x="0" y="1"/>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65" name="Freeform 241"/>
            <p:cNvSpPr>
              <a:spLocks/>
            </p:cNvSpPr>
            <p:nvPr userDrawn="1"/>
          </p:nvSpPr>
          <p:spPr bwMode="auto">
            <a:xfrm>
              <a:off x="463" y="4024"/>
              <a:ext cx="5" cy="27"/>
            </a:xfrm>
            <a:custGeom>
              <a:avLst/>
              <a:gdLst/>
              <a:ahLst/>
              <a:cxnLst>
                <a:cxn ang="0">
                  <a:pos x="1" y="0"/>
                </a:cxn>
                <a:cxn ang="0">
                  <a:pos x="2" y="0"/>
                </a:cxn>
                <a:cxn ang="0">
                  <a:pos x="3" y="16"/>
                </a:cxn>
                <a:cxn ang="0">
                  <a:pos x="2" y="16"/>
                </a:cxn>
                <a:cxn ang="0">
                  <a:pos x="1" y="16"/>
                </a:cxn>
                <a:cxn ang="0">
                  <a:pos x="0" y="0"/>
                </a:cxn>
                <a:cxn ang="0">
                  <a:pos x="1" y="0"/>
                </a:cxn>
              </a:cxnLst>
              <a:rect l="0" t="0" r="r" b="b"/>
              <a:pathLst>
                <a:path w="3" h="16">
                  <a:moveTo>
                    <a:pt x="1" y="0"/>
                  </a:moveTo>
                  <a:lnTo>
                    <a:pt x="2" y="0"/>
                  </a:lnTo>
                  <a:lnTo>
                    <a:pt x="3" y="16"/>
                  </a:lnTo>
                  <a:lnTo>
                    <a:pt x="2" y="16"/>
                  </a:lnTo>
                  <a:lnTo>
                    <a:pt x="1" y="16"/>
                  </a:lnTo>
                  <a:lnTo>
                    <a:pt x="0" y="0"/>
                  </a:lnTo>
                  <a:lnTo>
                    <a:pt x="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66" name="Freeform 242"/>
            <p:cNvSpPr>
              <a:spLocks/>
            </p:cNvSpPr>
            <p:nvPr userDrawn="1"/>
          </p:nvSpPr>
          <p:spPr bwMode="auto">
            <a:xfrm>
              <a:off x="463" y="4051"/>
              <a:ext cx="5" cy="28"/>
            </a:xfrm>
            <a:custGeom>
              <a:avLst/>
              <a:gdLst/>
              <a:ahLst/>
              <a:cxnLst>
                <a:cxn ang="0">
                  <a:pos x="2" y="0"/>
                </a:cxn>
                <a:cxn ang="0">
                  <a:pos x="3" y="0"/>
                </a:cxn>
                <a:cxn ang="0">
                  <a:pos x="2" y="16"/>
                </a:cxn>
                <a:cxn ang="0">
                  <a:pos x="1" y="16"/>
                </a:cxn>
                <a:cxn ang="0">
                  <a:pos x="0" y="16"/>
                </a:cxn>
                <a:cxn ang="0">
                  <a:pos x="1" y="0"/>
                </a:cxn>
                <a:cxn ang="0">
                  <a:pos x="2" y="0"/>
                </a:cxn>
              </a:cxnLst>
              <a:rect l="0" t="0" r="r" b="b"/>
              <a:pathLst>
                <a:path w="3" h="16">
                  <a:moveTo>
                    <a:pt x="2" y="0"/>
                  </a:moveTo>
                  <a:lnTo>
                    <a:pt x="3" y="0"/>
                  </a:lnTo>
                  <a:lnTo>
                    <a:pt x="2" y="16"/>
                  </a:lnTo>
                  <a:lnTo>
                    <a:pt x="1" y="16"/>
                  </a:lnTo>
                  <a:lnTo>
                    <a:pt x="0" y="16"/>
                  </a:lnTo>
                  <a:lnTo>
                    <a:pt x="1" y="0"/>
                  </a:lnTo>
                  <a:lnTo>
                    <a:pt x="2"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67" name="Freeform 243"/>
            <p:cNvSpPr>
              <a:spLocks/>
            </p:cNvSpPr>
            <p:nvPr userDrawn="1"/>
          </p:nvSpPr>
          <p:spPr bwMode="auto">
            <a:xfrm>
              <a:off x="458" y="4079"/>
              <a:ext cx="8" cy="28"/>
            </a:xfrm>
            <a:custGeom>
              <a:avLst/>
              <a:gdLst/>
              <a:ahLst/>
              <a:cxnLst>
                <a:cxn ang="0">
                  <a:pos x="4" y="0"/>
                </a:cxn>
                <a:cxn ang="0">
                  <a:pos x="5" y="0"/>
                </a:cxn>
                <a:cxn ang="0">
                  <a:pos x="2" y="16"/>
                </a:cxn>
                <a:cxn ang="0">
                  <a:pos x="1" y="15"/>
                </a:cxn>
                <a:cxn ang="0">
                  <a:pos x="0" y="15"/>
                </a:cxn>
                <a:cxn ang="0">
                  <a:pos x="3" y="0"/>
                </a:cxn>
                <a:cxn ang="0">
                  <a:pos x="4" y="0"/>
                </a:cxn>
              </a:cxnLst>
              <a:rect l="0" t="0" r="r" b="b"/>
              <a:pathLst>
                <a:path w="5" h="16">
                  <a:moveTo>
                    <a:pt x="4" y="0"/>
                  </a:moveTo>
                  <a:lnTo>
                    <a:pt x="5" y="0"/>
                  </a:lnTo>
                  <a:lnTo>
                    <a:pt x="2" y="16"/>
                  </a:lnTo>
                  <a:lnTo>
                    <a:pt x="1" y="15"/>
                  </a:lnTo>
                  <a:lnTo>
                    <a:pt x="0" y="15"/>
                  </a:lnTo>
                  <a:lnTo>
                    <a:pt x="3" y="0"/>
                  </a:lnTo>
                  <a:lnTo>
                    <a:pt x="4"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68" name="Freeform 244"/>
            <p:cNvSpPr>
              <a:spLocks/>
            </p:cNvSpPr>
            <p:nvPr userDrawn="1"/>
          </p:nvSpPr>
          <p:spPr bwMode="auto">
            <a:xfrm>
              <a:off x="449" y="4105"/>
              <a:ext cx="12" cy="28"/>
            </a:xfrm>
            <a:custGeom>
              <a:avLst/>
              <a:gdLst/>
              <a:ahLst/>
              <a:cxnLst>
                <a:cxn ang="0">
                  <a:pos x="6" y="0"/>
                </a:cxn>
                <a:cxn ang="0">
                  <a:pos x="7" y="1"/>
                </a:cxn>
                <a:cxn ang="0">
                  <a:pos x="2" y="16"/>
                </a:cxn>
                <a:cxn ang="0">
                  <a:pos x="1" y="15"/>
                </a:cxn>
                <a:cxn ang="0">
                  <a:pos x="0" y="15"/>
                </a:cxn>
                <a:cxn ang="0">
                  <a:pos x="5" y="0"/>
                </a:cxn>
                <a:cxn ang="0">
                  <a:pos x="6" y="0"/>
                </a:cxn>
              </a:cxnLst>
              <a:rect l="0" t="0" r="r" b="b"/>
              <a:pathLst>
                <a:path w="7" h="16">
                  <a:moveTo>
                    <a:pt x="6" y="0"/>
                  </a:moveTo>
                  <a:lnTo>
                    <a:pt x="7" y="1"/>
                  </a:lnTo>
                  <a:lnTo>
                    <a:pt x="2" y="16"/>
                  </a:lnTo>
                  <a:lnTo>
                    <a:pt x="1" y="15"/>
                  </a:lnTo>
                  <a:lnTo>
                    <a:pt x="0" y="15"/>
                  </a:lnTo>
                  <a:lnTo>
                    <a:pt x="5" y="0"/>
                  </a:lnTo>
                  <a:lnTo>
                    <a:pt x="6"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69" name="Freeform 245"/>
            <p:cNvSpPr>
              <a:spLocks/>
            </p:cNvSpPr>
            <p:nvPr userDrawn="1"/>
          </p:nvSpPr>
          <p:spPr bwMode="auto">
            <a:xfrm>
              <a:off x="437" y="4131"/>
              <a:ext cx="15" cy="24"/>
            </a:xfrm>
            <a:custGeom>
              <a:avLst/>
              <a:gdLst/>
              <a:ahLst/>
              <a:cxnLst>
                <a:cxn ang="0">
                  <a:pos x="8" y="0"/>
                </a:cxn>
                <a:cxn ang="0">
                  <a:pos x="9" y="1"/>
                </a:cxn>
                <a:cxn ang="0">
                  <a:pos x="2" y="14"/>
                </a:cxn>
                <a:cxn ang="0">
                  <a:pos x="1" y="14"/>
                </a:cxn>
                <a:cxn ang="0">
                  <a:pos x="0" y="13"/>
                </a:cxn>
                <a:cxn ang="0">
                  <a:pos x="7" y="0"/>
                </a:cxn>
                <a:cxn ang="0">
                  <a:pos x="8" y="0"/>
                </a:cxn>
              </a:cxnLst>
              <a:rect l="0" t="0" r="r" b="b"/>
              <a:pathLst>
                <a:path w="9" h="14">
                  <a:moveTo>
                    <a:pt x="8" y="0"/>
                  </a:moveTo>
                  <a:lnTo>
                    <a:pt x="9" y="1"/>
                  </a:lnTo>
                  <a:lnTo>
                    <a:pt x="2" y="14"/>
                  </a:lnTo>
                  <a:lnTo>
                    <a:pt x="1" y="14"/>
                  </a:lnTo>
                  <a:lnTo>
                    <a:pt x="0" y="13"/>
                  </a:lnTo>
                  <a:lnTo>
                    <a:pt x="7" y="0"/>
                  </a:lnTo>
                  <a:lnTo>
                    <a:pt x="8"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70" name="Freeform 246"/>
            <p:cNvSpPr>
              <a:spLocks/>
            </p:cNvSpPr>
            <p:nvPr userDrawn="1"/>
          </p:nvSpPr>
          <p:spPr bwMode="auto">
            <a:xfrm>
              <a:off x="421" y="4154"/>
              <a:ext cx="19" cy="24"/>
            </a:xfrm>
            <a:custGeom>
              <a:avLst/>
              <a:gdLst/>
              <a:ahLst/>
              <a:cxnLst>
                <a:cxn ang="0">
                  <a:pos x="10" y="1"/>
                </a:cxn>
                <a:cxn ang="0">
                  <a:pos x="11" y="1"/>
                </a:cxn>
                <a:cxn ang="0">
                  <a:pos x="2" y="14"/>
                </a:cxn>
                <a:cxn ang="0">
                  <a:pos x="1" y="13"/>
                </a:cxn>
                <a:cxn ang="0">
                  <a:pos x="0" y="13"/>
                </a:cxn>
                <a:cxn ang="0">
                  <a:pos x="9" y="0"/>
                </a:cxn>
                <a:cxn ang="0">
                  <a:pos x="10" y="1"/>
                </a:cxn>
              </a:cxnLst>
              <a:rect l="0" t="0" r="r" b="b"/>
              <a:pathLst>
                <a:path w="11" h="14">
                  <a:moveTo>
                    <a:pt x="10" y="1"/>
                  </a:moveTo>
                  <a:lnTo>
                    <a:pt x="11" y="1"/>
                  </a:lnTo>
                  <a:lnTo>
                    <a:pt x="2" y="14"/>
                  </a:lnTo>
                  <a:lnTo>
                    <a:pt x="1" y="13"/>
                  </a:lnTo>
                  <a:lnTo>
                    <a:pt x="0" y="13"/>
                  </a:lnTo>
                  <a:lnTo>
                    <a:pt x="9" y="0"/>
                  </a:lnTo>
                  <a:lnTo>
                    <a:pt x="10"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71" name="Freeform 247"/>
            <p:cNvSpPr>
              <a:spLocks/>
            </p:cNvSpPr>
            <p:nvPr userDrawn="1"/>
          </p:nvSpPr>
          <p:spPr bwMode="auto">
            <a:xfrm>
              <a:off x="404" y="4176"/>
              <a:ext cx="21" cy="23"/>
            </a:xfrm>
            <a:custGeom>
              <a:avLst/>
              <a:gdLst/>
              <a:ahLst/>
              <a:cxnLst>
                <a:cxn ang="0">
                  <a:pos x="11" y="0"/>
                </a:cxn>
                <a:cxn ang="0">
                  <a:pos x="12" y="1"/>
                </a:cxn>
                <a:cxn ang="0">
                  <a:pos x="2" y="13"/>
                </a:cxn>
                <a:cxn ang="0">
                  <a:pos x="1" y="12"/>
                </a:cxn>
                <a:cxn ang="0">
                  <a:pos x="0" y="11"/>
                </a:cxn>
                <a:cxn ang="0">
                  <a:pos x="10" y="0"/>
                </a:cxn>
                <a:cxn ang="0">
                  <a:pos x="11" y="0"/>
                </a:cxn>
              </a:cxnLst>
              <a:rect l="0" t="0" r="r" b="b"/>
              <a:pathLst>
                <a:path w="12" h="13">
                  <a:moveTo>
                    <a:pt x="11" y="0"/>
                  </a:moveTo>
                  <a:lnTo>
                    <a:pt x="12" y="1"/>
                  </a:lnTo>
                  <a:lnTo>
                    <a:pt x="2" y="13"/>
                  </a:lnTo>
                  <a:lnTo>
                    <a:pt x="1" y="12"/>
                  </a:lnTo>
                  <a:lnTo>
                    <a:pt x="0" y="11"/>
                  </a:lnTo>
                  <a:lnTo>
                    <a:pt x="10" y="0"/>
                  </a:lnTo>
                  <a:lnTo>
                    <a:pt x="11"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72" name="Freeform 248"/>
            <p:cNvSpPr>
              <a:spLocks/>
            </p:cNvSpPr>
            <p:nvPr userDrawn="1"/>
          </p:nvSpPr>
          <p:spPr bwMode="auto">
            <a:xfrm>
              <a:off x="385" y="4195"/>
              <a:ext cx="22" cy="21"/>
            </a:xfrm>
            <a:custGeom>
              <a:avLst/>
              <a:gdLst/>
              <a:ahLst/>
              <a:cxnLst>
                <a:cxn ang="0">
                  <a:pos x="12" y="1"/>
                </a:cxn>
                <a:cxn ang="0">
                  <a:pos x="13" y="2"/>
                </a:cxn>
                <a:cxn ang="0">
                  <a:pos x="1" y="12"/>
                </a:cxn>
                <a:cxn ang="0">
                  <a:pos x="1" y="11"/>
                </a:cxn>
                <a:cxn ang="0">
                  <a:pos x="0" y="10"/>
                </a:cxn>
                <a:cxn ang="0">
                  <a:pos x="11" y="0"/>
                </a:cxn>
                <a:cxn ang="0">
                  <a:pos x="12" y="1"/>
                </a:cxn>
              </a:cxnLst>
              <a:rect l="0" t="0" r="r" b="b"/>
              <a:pathLst>
                <a:path w="13" h="12">
                  <a:moveTo>
                    <a:pt x="12" y="1"/>
                  </a:moveTo>
                  <a:lnTo>
                    <a:pt x="13" y="2"/>
                  </a:lnTo>
                  <a:lnTo>
                    <a:pt x="1" y="12"/>
                  </a:lnTo>
                  <a:lnTo>
                    <a:pt x="1" y="11"/>
                  </a:lnTo>
                  <a:lnTo>
                    <a:pt x="0" y="10"/>
                  </a:lnTo>
                  <a:lnTo>
                    <a:pt x="11" y="0"/>
                  </a:lnTo>
                  <a:lnTo>
                    <a:pt x="12"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73" name="Freeform 249"/>
            <p:cNvSpPr>
              <a:spLocks/>
            </p:cNvSpPr>
            <p:nvPr userDrawn="1"/>
          </p:nvSpPr>
          <p:spPr bwMode="auto">
            <a:xfrm>
              <a:off x="364" y="4213"/>
              <a:ext cx="22" cy="17"/>
            </a:xfrm>
            <a:custGeom>
              <a:avLst/>
              <a:gdLst/>
              <a:ahLst/>
              <a:cxnLst>
                <a:cxn ang="0">
                  <a:pos x="13" y="1"/>
                </a:cxn>
                <a:cxn ang="0">
                  <a:pos x="13" y="2"/>
                </a:cxn>
                <a:cxn ang="0">
                  <a:pos x="1" y="10"/>
                </a:cxn>
                <a:cxn ang="0">
                  <a:pos x="0" y="9"/>
                </a:cxn>
                <a:cxn ang="0">
                  <a:pos x="0" y="8"/>
                </a:cxn>
                <a:cxn ang="0">
                  <a:pos x="12" y="0"/>
                </a:cxn>
                <a:cxn ang="0">
                  <a:pos x="13" y="1"/>
                </a:cxn>
              </a:cxnLst>
              <a:rect l="0" t="0" r="r" b="b"/>
              <a:pathLst>
                <a:path w="13" h="10">
                  <a:moveTo>
                    <a:pt x="13" y="1"/>
                  </a:moveTo>
                  <a:lnTo>
                    <a:pt x="13" y="2"/>
                  </a:lnTo>
                  <a:lnTo>
                    <a:pt x="1" y="10"/>
                  </a:lnTo>
                  <a:lnTo>
                    <a:pt x="0" y="9"/>
                  </a:lnTo>
                  <a:lnTo>
                    <a:pt x="0" y="8"/>
                  </a:lnTo>
                  <a:lnTo>
                    <a:pt x="12" y="0"/>
                  </a:lnTo>
                  <a:lnTo>
                    <a:pt x="13"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74" name="Freeform 250"/>
            <p:cNvSpPr>
              <a:spLocks/>
            </p:cNvSpPr>
            <p:nvPr userDrawn="1"/>
          </p:nvSpPr>
          <p:spPr bwMode="auto">
            <a:xfrm>
              <a:off x="340" y="4227"/>
              <a:ext cx="26" cy="15"/>
            </a:xfrm>
            <a:custGeom>
              <a:avLst/>
              <a:gdLst/>
              <a:ahLst/>
              <a:cxnLst>
                <a:cxn ang="0">
                  <a:pos x="14" y="1"/>
                </a:cxn>
                <a:cxn ang="0">
                  <a:pos x="15" y="2"/>
                </a:cxn>
                <a:cxn ang="0">
                  <a:pos x="1" y="9"/>
                </a:cxn>
                <a:cxn ang="0">
                  <a:pos x="0" y="8"/>
                </a:cxn>
                <a:cxn ang="0">
                  <a:pos x="0" y="7"/>
                </a:cxn>
                <a:cxn ang="0">
                  <a:pos x="14" y="0"/>
                </a:cxn>
                <a:cxn ang="0">
                  <a:pos x="14" y="1"/>
                </a:cxn>
              </a:cxnLst>
              <a:rect l="0" t="0" r="r" b="b"/>
              <a:pathLst>
                <a:path w="15" h="9">
                  <a:moveTo>
                    <a:pt x="14" y="1"/>
                  </a:moveTo>
                  <a:lnTo>
                    <a:pt x="15" y="2"/>
                  </a:lnTo>
                  <a:lnTo>
                    <a:pt x="1" y="9"/>
                  </a:lnTo>
                  <a:lnTo>
                    <a:pt x="0" y="8"/>
                  </a:lnTo>
                  <a:lnTo>
                    <a:pt x="0" y="7"/>
                  </a:lnTo>
                  <a:lnTo>
                    <a:pt x="14" y="0"/>
                  </a:lnTo>
                  <a:lnTo>
                    <a:pt x="14"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75" name="Freeform 251"/>
            <p:cNvSpPr>
              <a:spLocks/>
            </p:cNvSpPr>
            <p:nvPr userDrawn="1"/>
          </p:nvSpPr>
          <p:spPr bwMode="auto">
            <a:xfrm>
              <a:off x="314" y="4239"/>
              <a:ext cx="27" cy="12"/>
            </a:xfrm>
            <a:custGeom>
              <a:avLst/>
              <a:gdLst/>
              <a:ahLst/>
              <a:cxnLst>
                <a:cxn ang="0">
                  <a:pos x="15" y="1"/>
                </a:cxn>
                <a:cxn ang="0">
                  <a:pos x="16" y="2"/>
                </a:cxn>
                <a:cxn ang="0">
                  <a:pos x="1" y="7"/>
                </a:cxn>
                <a:cxn ang="0">
                  <a:pos x="1" y="6"/>
                </a:cxn>
                <a:cxn ang="0">
                  <a:pos x="0" y="5"/>
                </a:cxn>
                <a:cxn ang="0">
                  <a:pos x="15" y="0"/>
                </a:cxn>
                <a:cxn ang="0">
                  <a:pos x="15" y="1"/>
                </a:cxn>
              </a:cxnLst>
              <a:rect l="0" t="0" r="r" b="b"/>
              <a:pathLst>
                <a:path w="16" h="7">
                  <a:moveTo>
                    <a:pt x="15" y="1"/>
                  </a:moveTo>
                  <a:lnTo>
                    <a:pt x="16" y="2"/>
                  </a:lnTo>
                  <a:lnTo>
                    <a:pt x="1" y="7"/>
                  </a:lnTo>
                  <a:lnTo>
                    <a:pt x="1" y="6"/>
                  </a:lnTo>
                  <a:lnTo>
                    <a:pt x="0" y="5"/>
                  </a:lnTo>
                  <a:lnTo>
                    <a:pt x="15" y="0"/>
                  </a:lnTo>
                  <a:lnTo>
                    <a:pt x="15"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76" name="Freeform 252"/>
            <p:cNvSpPr>
              <a:spLocks/>
            </p:cNvSpPr>
            <p:nvPr userDrawn="1"/>
          </p:nvSpPr>
          <p:spPr bwMode="auto">
            <a:xfrm>
              <a:off x="287" y="4247"/>
              <a:ext cx="28" cy="11"/>
            </a:xfrm>
            <a:custGeom>
              <a:avLst/>
              <a:gdLst/>
              <a:ahLst/>
              <a:cxnLst>
                <a:cxn ang="0">
                  <a:pos x="16" y="1"/>
                </a:cxn>
                <a:cxn ang="0">
                  <a:pos x="16" y="2"/>
                </a:cxn>
                <a:cxn ang="0">
                  <a:pos x="0" y="6"/>
                </a:cxn>
                <a:cxn ang="0">
                  <a:pos x="0" y="4"/>
                </a:cxn>
                <a:cxn ang="0">
                  <a:pos x="0" y="3"/>
                </a:cxn>
                <a:cxn ang="0">
                  <a:pos x="15" y="0"/>
                </a:cxn>
                <a:cxn ang="0">
                  <a:pos x="16" y="1"/>
                </a:cxn>
              </a:cxnLst>
              <a:rect l="0" t="0" r="r" b="b"/>
              <a:pathLst>
                <a:path w="16" h="6">
                  <a:moveTo>
                    <a:pt x="16" y="1"/>
                  </a:moveTo>
                  <a:lnTo>
                    <a:pt x="16" y="2"/>
                  </a:lnTo>
                  <a:lnTo>
                    <a:pt x="0" y="6"/>
                  </a:lnTo>
                  <a:lnTo>
                    <a:pt x="0" y="4"/>
                  </a:lnTo>
                  <a:lnTo>
                    <a:pt x="0" y="3"/>
                  </a:lnTo>
                  <a:lnTo>
                    <a:pt x="15" y="0"/>
                  </a:lnTo>
                  <a:lnTo>
                    <a:pt x="16"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77" name="Freeform 253"/>
            <p:cNvSpPr>
              <a:spLocks/>
            </p:cNvSpPr>
            <p:nvPr userDrawn="1"/>
          </p:nvSpPr>
          <p:spPr bwMode="auto">
            <a:xfrm>
              <a:off x="260" y="4253"/>
              <a:ext cx="27" cy="6"/>
            </a:xfrm>
            <a:custGeom>
              <a:avLst/>
              <a:gdLst/>
              <a:ahLst/>
              <a:cxnLst>
                <a:cxn ang="0">
                  <a:pos x="16" y="1"/>
                </a:cxn>
                <a:cxn ang="0">
                  <a:pos x="16" y="3"/>
                </a:cxn>
                <a:cxn ang="0">
                  <a:pos x="0" y="4"/>
                </a:cxn>
                <a:cxn ang="0">
                  <a:pos x="0" y="2"/>
                </a:cxn>
                <a:cxn ang="0">
                  <a:pos x="0" y="1"/>
                </a:cxn>
                <a:cxn ang="0">
                  <a:pos x="16" y="0"/>
                </a:cxn>
                <a:cxn ang="0">
                  <a:pos x="16" y="1"/>
                </a:cxn>
              </a:cxnLst>
              <a:rect l="0" t="0" r="r" b="b"/>
              <a:pathLst>
                <a:path w="16" h="4">
                  <a:moveTo>
                    <a:pt x="16" y="1"/>
                  </a:moveTo>
                  <a:lnTo>
                    <a:pt x="16" y="3"/>
                  </a:lnTo>
                  <a:lnTo>
                    <a:pt x="0" y="4"/>
                  </a:lnTo>
                  <a:lnTo>
                    <a:pt x="0" y="2"/>
                  </a:lnTo>
                  <a:lnTo>
                    <a:pt x="0" y="1"/>
                  </a:lnTo>
                  <a:lnTo>
                    <a:pt x="16" y="0"/>
                  </a:lnTo>
                  <a:lnTo>
                    <a:pt x="16" y="1"/>
                  </a:lnTo>
                  <a:close/>
                </a:path>
              </a:pathLst>
            </a:custGeom>
            <a:solidFill>
              <a:srgbClr val="24211D"/>
            </a:solidFill>
            <a:ln w="9525">
              <a:noFill/>
              <a:round/>
              <a:headEnd/>
              <a:tailEnd/>
            </a:ln>
          </p:spPr>
          <p:txBody>
            <a:bodyPr/>
            <a:lstStyle/>
            <a:p>
              <a:pPr>
                <a:defRPr/>
              </a:pPr>
              <a:endParaRPr lang="cs-CZ">
                <a:cs typeface="Arial" charset="0"/>
              </a:endParaRPr>
            </a:p>
          </p:txBody>
        </p:sp>
        <p:sp>
          <p:nvSpPr>
            <p:cNvPr id="1278" name="Rectangle 254"/>
            <p:cNvSpPr>
              <a:spLocks noChangeArrowheads="1"/>
            </p:cNvSpPr>
            <p:nvPr userDrawn="1"/>
          </p:nvSpPr>
          <p:spPr bwMode="auto">
            <a:xfrm>
              <a:off x="466" y="4050"/>
              <a:ext cx="21" cy="3"/>
            </a:xfrm>
            <a:prstGeom prst="rect">
              <a:avLst/>
            </a:prstGeom>
            <a:solidFill>
              <a:srgbClr val="24211D"/>
            </a:solidFill>
            <a:ln w="9525">
              <a:noFill/>
              <a:miter lim="800000"/>
              <a:headEnd/>
              <a:tailEnd/>
            </a:ln>
          </p:spPr>
          <p:txBody>
            <a:bodyPr/>
            <a:lstStyle/>
            <a:p>
              <a:pPr>
                <a:defRPr/>
              </a:pPr>
              <a:endParaRPr lang="cs-CZ">
                <a:cs typeface="Arial" charset="0"/>
              </a:endParaRPr>
            </a:p>
          </p:txBody>
        </p:sp>
        <p:sp>
          <p:nvSpPr>
            <p:cNvPr id="1279" name="Rectangle 255"/>
            <p:cNvSpPr>
              <a:spLocks noChangeArrowheads="1"/>
            </p:cNvSpPr>
            <p:nvPr userDrawn="1"/>
          </p:nvSpPr>
          <p:spPr bwMode="auto">
            <a:xfrm>
              <a:off x="32" y="4050"/>
              <a:ext cx="21" cy="3"/>
            </a:xfrm>
            <a:prstGeom prst="rect">
              <a:avLst/>
            </a:prstGeom>
            <a:solidFill>
              <a:srgbClr val="24211D"/>
            </a:solidFill>
            <a:ln w="9525">
              <a:noFill/>
              <a:miter lim="800000"/>
              <a:headEnd/>
              <a:tailEnd/>
            </a:ln>
          </p:spPr>
          <p:txBody>
            <a:bodyPr/>
            <a:lstStyle/>
            <a:p>
              <a:pPr>
                <a:defRPr/>
              </a:pPr>
              <a:endParaRPr lang="cs-CZ">
                <a:cs typeface="Arial" charset="0"/>
              </a:endParaRPr>
            </a:p>
          </p:txBody>
        </p:sp>
        <p:sp>
          <p:nvSpPr>
            <p:cNvPr id="1280" name="Freeform 256"/>
            <p:cNvSpPr>
              <a:spLocks/>
            </p:cNvSpPr>
            <p:nvPr userDrawn="1"/>
          </p:nvSpPr>
          <p:spPr bwMode="auto">
            <a:xfrm>
              <a:off x="32" y="4051"/>
              <a:ext cx="455" cy="226"/>
            </a:xfrm>
            <a:custGeom>
              <a:avLst/>
              <a:gdLst/>
              <a:ahLst/>
              <a:cxnLst>
                <a:cxn ang="0">
                  <a:pos x="0" y="0"/>
                </a:cxn>
                <a:cxn ang="0">
                  <a:pos x="0" y="12"/>
                </a:cxn>
                <a:cxn ang="0">
                  <a:pos x="4" y="33"/>
                </a:cxn>
                <a:cxn ang="0">
                  <a:pos x="14" y="59"/>
                </a:cxn>
                <a:cxn ang="0">
                  <a:pos x="24" y="75"/>
                </a:cxn>
                <a:cxn ang="0">
                  <a:pos x="40" y="95"/>
                </a:cxn>
                <a:cxn ang="0">
                  <a:pos x="68" y="115"/>
                </a:cxn>
                <a:cxn ang="0">
                  <a:pos x="91" y="124"/>
                </a:cxn>
                <a:cxn ang="0">
                  <a:pos x="109" y="128"/>
                </a:cxn>
                <a:cxn ang="0">
                  <a:pos x="131" y="130"/>
                </a:cxn>
                <a:cxn ang="0">
                  <a:pos x="155" y="128"/>
                </a:cxn>
                <a:cxn ang="0">
                  <a:pos x="181" y="120"/>
                </a:cxn>
                <a:cxn ang="0">
                  <a:pos x="198" y="113"/>
                </a:cxn>
                <a:cxn ang="0">
                  <a:pos x="224" y="91"/>
                </a:cxn>
                <a:cxn ang="0">
                  <a:pos x="238" y="75"/>
                </a:cxn>
                <a:cxn ang="0">
                  <a:pos x="250" y="53"/>
                </a:cxn>
                <a:cxn ang="0">
                  <a:pos x="256" y="37"/>
                </a:cxn>
                <a:cxn ang="0">
                  <a:pos x="260" y="22"/>
                </a:cxn>
                <a:cxn ang="0">
                  <a:pos x="262" y="8"/>
                </a:cxn>
                <a:cxn ang="0">
                  <a:pos x="262" y="0"/>
                </a:cxn>
                <a:cxn ang="0">
                  <a:pos x="250" y="0"/>
                </a:cxn>
                <a:cxn ang="0">
                  <a:pos x="248" y="20"/>
                </a:cxn>
                <a:cxn ang="0">
                  <a:pos x="242" y="41"/>
                </a:cxn>
                <a:cxn ang="0">
                  <a:pos x="232" y="63"/>
                </a:cxn>
                <a:cxn ang="0">
                  <a:pos x="210" y="89"/>
                </a:cxn>
                <a:cxn ang="0">
                  <a:pos x="187" y="105"/>
                </a:cxn>
                <a:cxn ang="0">
                  <a:pos x="161" y="115"/>
                </a:cxn>
                <a:cxn ang="0">
                  <a:pos x="135" y="118"/>
                </a:cxn>
                <a:cxn ang="0">
                  <a:pos x="107" y="116"/>
                </a:cxn>
                <a:cxn ang="0">
                  <a:pos x="78" y="107"/>
                </a:cxn>
                <a:cxn ang="0">
                  <a:pos x="54" y="91"/>
                </a:cxn>
                <a:cxn ang="0">
                  <a:pos x="34" y="69"/>
                </a:cxn>
                <a:cxn ang="0">
                  <a:pos x="22" y="49"/>
                </a:cxn>
                <a:cxn ang="0">
                  <a:pos x="16" y="31"/>
                </a:cxn>
                <a:cxn ang="0">
                  <a:pos x="14" y="22"/>
                </a:cxn>
                <a:cxn ang="0">
                  <a:pos x="12" y="8"/>
                </a:cxn>
                <a:cxn ang="0">
                  <a:pos x="12" y="0"/>
                </a:cxn>
                <a:cxn ang="0">
                  <a:pos x="0" y="0"/>
                </a:cxn>
              </a:cxnLst>
              <a:rect l="0" t="0" r="r" b="b"/>
              <a:pathLst>
                <a:path w="262" h="130">
                  <a:moveTo>
                    <a:pt x="0" y="0"/>
                  </a:moveTo>
                  <a:lnTo>
                    <a:pt x="0" y="12"/>
                  </a:lnTo>
                  <a:lnTo>
                    <a:pt x="4" y="33"/>
                  </a:lnTo>
                  <a:lnTo>
                    <a:pt x="14" y="59"/>
                  </a:lnTo>
                  <a:lnTo>
                    <a:pt x="24" y="75"/>
                  </a:lnTo>
                  <a:lnTo>
                    <a:pt x="40" y="95"/>
                  </a:lnTo>
                  <a:lnTo>
                    <a:pt x="68" y="115"/>
                  </a:lnTo>
                  <a:lnTo>
                    <a:pt x="91" y="124"/>
                  </a:lnTo>
                  <a:lnTo>
                    <a:pt x="109" y="128"/>
                  </a:lnTo>
                  <a:lnTo>
                    <a:pt x="131" y="130"/>
                  </a:lnTo>
                  <a:lnTo>
                    <a:pt x="155" y="128"/>
                  </a:lnTo>
                  <a:lnTo>
                    <a:pt x="181" y="120"/>
                  </a:lnTo>
                  <a:lnTo>
                    <a:pt x="198" y="113"/>
                  </a:lnTo>
                  <a:lnTo>
                    <a:pt x="224" y="91"/>
                  </a:lnTo>
                  <a:lnTo>
                    <a:pt x="238" y="75"/>
                  </a:lnTo>
                  <a:lnTo>
                    <a:pt x="250" y="53"/>
                  </a:lnTo>
                  <a:lnTo>
                    <a:pt x="256" y="37"/>
                  </a:lnTo>
                  <a:lnTo>
                    <a:pt x="260" y="22"/>
                  </a:lnTo>
                  <a:lnTo>
                    <a:pt x="262" y="8"/>
                  </a:lnTo>
                  <a:lnTo>
                    <a:pt x="262" y="0"/>
                  </a:lnTo>
                  <a:lnTo>
                    <a:pt x="250" y="0"/>
                  </a:lnTo>
                  <a:lnTo>
                    <a:pt x="248" y="20"/>
                  </a:lnTo>
                  <a:lnTo>
                    <a:pt x="242" y="41"/>
                  </a:lnTo>
                  <a:lnTo>
                    <a:pt x="232" y="63"/>
                  </a:lnTo>
                  <a:lnTo>
                    <a:pt x="210" y="89"/>
                  </a:lnTo>
                  <a:lnTo>
                    <a:pt x="187" y="105"/>
                  </a:lnTo>
                  <a:lnTo>
                    <a:pt x="161" y="115"/>
                  </a:lnTo>
                  <a:lnTo>
                    <a:pt x="135" y="118"/>
                  </a:lnTo>
                  <a:lnTo>
                    <a:pt x="107" y="116"/>
                  </a:lnTo>
                  <a:lnTo>
                    <a:pt x="78" y="107"/>
                  </a:lnTo>
                  <a:lnTo>
                    <a:pt x="54" y="91"/>
                  </a:lnTo>
                  <a:lnTo>
                    <a:pt x="34" y="69"/>
                  </a:lnTo>
                  <a:lnTo>
                    <a:pt x="22" y="49"/>
                  </a:lnTo>
                  <a:lnTo>
                    <a:pt x="16" y="31"/>
                  </a:lnTo>
                  <a:lnTo>
                    <a:pt x="14" y="22"/>
                  </a:lnTo>
                  <a:lnTo>
                    <a:pt x="12" y="8"/>
                  </a:lnTo>
                  <a:lnTo>
                    <a:pt x="12" y="0"/>
                  </a:lnTo>
                  <a:lnTo>
                    <a:pt x="0" y="0"/>
                  </a:lnTo>
                  <a:close/>
                </a:path>
              </a:pathLst>
            </a:custGeom>
            <a:solidFill>
              <a:srgbClr val="24211D"/>
            </a:solidFill>
            <a:ln w="9525">
              <a:noFill/>
              <a:round/>
              <a:headEnd/>
              <a:tailEnd/>
            </a:ln>
          </p:spPr>
          <p:txBody>
            <a:bodyPr/>
            <a:lstStyle/>
            <a:p>
              <a:pPr>
                <a:defRPr/>
              </a:pPr>
              <a:endParaRPr lang="cs-CZ">
                <a:cs typeface="Arial" charset="0"/>
              </a:endParaRPr>
            </a:p>
          </p:txBody>
        </p:sp>
        <p:sp>
          <p:nvSpPr>
            <p:cNvPr id="1281" name="Freeform 257"/>
            <p:cNvSpPr>
              <a:spLocks noEditPoints="1"/>
            </p:cNvSpPr>
            <p:nvPr userDrawn="1"/>
          </p:nvSpPr>
          <p:spPr bwMode="auto">
            <a:xfrm>
              <a:off x="117" y="3987"/>
              <a:ext cx="292" cy="127"/>
            </a:xfrm>
            <a:custGeom>
              <a:avLst/>
              <a:gdLst/>
              <a:ahLst/>
              <a:cxnLst>
                <a:cxn ang="0">
                  <a:pos x="9" y="66"/>
                </a:cxn>
                <a:cxn ang="0">
                  <a:pos x="4" y="73"/>
                </a:cxn>
                <a:cxn ang="0">
                  <a:pos x="1" y="69"/>
                </a:cxn>
                <a:cxn ang="0">
                  <a:pos x="6" y="37"/>
                </a:cxn>
                <a:cxn ang="0">
                  <a:pos x="12" y="1"/>
                </a:cxn>
                <a:cxn ang="0">
                  <a:pos x="32" y="38"/>
                </a:cxn>
                <a:cxn ang="0">
                  <a:pos x="44" y="58"/>
                </a:cxn>
                <a:cxn ang="0">
                  <a:pos x="74" y="1"/>
                </a:cxn>
                <a:cxn ang="0">
                  <a:pos x="76" y="1"/>
                </a:cxn>
                <a:cxn ang="0">
                  <a:pos x="83" y="60"/>
                </a:cxn>
                <a:cxn ang="0">
                  <a:pos x="85" y="73"/>
                </a:cxn>
                <a:cxn ang="0">
                  <a:pos x="74" y="73"/>
                </a:cxn>
                <a:cxn ang="0">
                  <a:pos x="71" y="37"/>
                </a:cxn>
                <a:cxn ang="0">
                  <a:pos x="69" y="22"/>
                </a:cxn>
                <a:cxn ang="0">
                  <a:pos x="42" y="73"/>
                </a:cxn>
                <a:cxn ang="0">
                  <a:pos x="40" y="73"/>
                </a:cxn>
                <a:cxn ang="0">
                  <a:pos x="14" y="22"/>
                </a:cxn>
                <a:cxn ang="0">
                  <a:pos x="12" y="37"/>
                </a:cxn>
                <a:cxn ang="0">
                  <a:pos x="115" y="60"/>
                </a:cxn>
                <a:cxn ang="0">
                  <a:pos x="115" y="6"/>
                </a:cxn>
                <a:cxn ang="0">
                  <a:pos x="109" y="6"/>
                </a:cxn>
                <a:cxn ang="0">
                  <a:pos x="92" y="7"/>
                </a:cxn>
                <a:cxn ang="0">
                  <a:pos x="92" y="0"/>
                </a:cxn>
                <a:cxn ang="0">
                  <a:pos x="116" y="1"/>
                </a:cxn>
                <a:cxn ang="0">
                  <a:pos x="121" y="1"/>
                </a:cxn>
                <a:cxn ang="0">
                  <a:pos x="146" y="0"/>
                </a:cxn>
                <a:cxn ang="0">
                  <a:pos x="146" y="7"/>
                </a:cxn>
                <a:cxn ang="0">
                  <a:pos x="128" y="6"/>
                </a:cxn>
                <a:cxn ang="0">
                  <a:pos x="124" y="6"/>
                </a:cxn>
                <a:cxn ang="0">
                  <a:pos x="124" y="60"/>
                </a:cxn>
                <a:cxn ang="0">
                  <a:pos x="125" y="73"/>
                </a:cxn>
                <a:cxn ang="0">
                  <a:pos x="114" y="73"/>
                </a:cxn>
                <a:cxn ang="0">
                  <a:pos x="115" y="60"/>
                </a:cxn>
                <a:cxn ang="0">
                  <a:pos x="158" y="37"/>
                </a:cxn>
                <a:cxn ang="0">
                  <a:pos x="158" y="5"/>
                </a:cxn>
                <a:cxn ang="0">
                  <a:pos x="163" y="1"/>
                </a:cxn>
                <a:cxn ang="0">
                  <a:pos x="168" y="5"/>
                </a:cxn>
                <a:cxn ang="0">
                  <a:pos x="167" y="37"/>
                </a:cxn>
                <a:cxn ang="0">
                  <a:pos x="168" y="70"/>
                </a:cxn>
                <a:cxn ang="0">
                  <a:pos x="163" y="73"/>
                </a:cxn>
                <a:cxn ang="0">
                  <a:pos x="158" y="70"/>
                </a:cxn>
              </a:cxnLst>
              <a:rect l="0" t="0" r="r" b="b"/>
              <a:pathLst>
                <a:path w="168" h="73">
                  <a:moveTo>
                    <a:pt x="10" y="53"/>
                  </a:moveTo>
                  <a:cubicBezTo>
                    <a:pt x="9" y="59"/>
                    <a:pt x="9" y="63"/>
                    <a:pt x="9" y="66"/>
                  </a:cubicBezTo>
                  <a:cubicBezTo>
                    <a:pt x="8" y="69"/>
                    <a:pt x="8" y="71"/>
                    <a:pt x="8" y="73"/>
                  </a:cubicBezTo>
                  <a:cubicBezTo>
                    <a:pt x="7" y="73"/>
                    <a:pt x="6" y="73"/>
                    <a:pt x="4" y="73"/>
                  </a:cubicBezTo>
                  <a:cubicBezTo>
                    <a:pt x="3" y="73"/>
                    <a:pt x="2" y="73"/>
                    <a:pt x="0" y="73"/>
                  </a:cubicBezTo>
                  <a:cubicBezTo>
                    <a:pt x="1" y="73"/>
                    <a:pt x="1" y="71"/>
                    <a:pt x="1" y="69"/>
                  </a:cubicBezTo>
                  <a:cubicBezTo>
                    <a:pt x="2" y="68"/>
                    <a:pt x="2" y="65"/>
                    <a:pt x="3" y="60"/>
                  </a:cubicBezTo>
                  <a:lnTo>
                    <a:pt x="6" y="37"/>
                  </a:lnTo>
                  <a:cubicBezTo>
                    <a:pt x="8" y="23"/>
                    <a:pt x="10" y="11"/>
                    <a:pt x="11" y="1"/>
                  </a:cubicBezTo>
                  <a:lnTo>
                    <a:pt x="12" y="1"/>
                  </a:lnTo>
                  <a:lnTo>
                    <a:pt x="13" y="1"/>
                  </a:lnTo>
                  <a:cubicBezTo>
                    <a:pt x="18" y="11"/>
                    <a:pt x="24" y="23"/>
                    <a:pt x="32" y="38"/>
                  </a:cubicBezTo>
                  <a:lnTo>
                    <a:pt x="43" y="58"/>
                  </a:lnTo>
                  <a:lnTo>
                    <a:pt x="44" y="58"/>
                  </a:lnTo>
                  <a:lnTo>
                    <a:pt x="44" y="58"/>
                  </a:lnTo>
                  <a:lnTo>
                    <a:pt x="74" y="1"/>
                  </a:lnTo>
                  <a:lnTo>
                    <a:pt x="75" y="1"/>
                  </a:lnTo>
                  <a:lnTo>
                    <a:pt x="76" y="1"/>
                  </a:lnTo>
                  <a:cubicBezTo>
                    <a:pt x="77" y="11"/>
                    <a:pt x="78" y="23"/>
                    <a:pt x="80" y="37"/>
                  </a:cubicBezTo>
                  <a:cubicBezTo>
                    <a:pt x="81" y="46"/>
                    <a:pt x="82" y="54"/>
                    <a:pt x="83" y="60"/>
                  </a:cubicBezTo>
                  <a:cubicBezTo>
                    <a:pt x="83" y="65"/>
                    <a:pt x="84" y="68"/>
                    <a:pt x="84" y="70"/>
                  </a:cubicBezTo>
                  <a:cubicBezTo>
                    <a:pt x="84" y="71"/>
                    <a:pt x="84" y="73"/>
                    <a:pt x="85" y="73"/>
                  </a:cubicBezTo>
                  <a:cubicBezTo>
                    <a:pt x="83" y="73"/>
                    <a:pt x="81" y="73"/>
                    <a:pt x="79" y="73"/>
                  </a:cubicBezTo>
                  <a:cubicBezTo>
                    <a:pt x="77" y="73"/>
                    <a:pt x="76" y="73"/>
                    <a:pt x="74" y="73"/>
                  </a:cubicBezTo>
                  <a:lnTo>
                    <a:pt x="74" y="73"/>
                  </a:lnTo>
                  <a:cubicBezTo>
                    <a:pt x="73" y="64"/>
                    <a:pt x="72" y="51"/>
                    <a:pt x="71" y="37"/>
                  </a:cubicBezTo>
                  <a:lnTo>
                    <a:pt x="69" y="22"/>
                  </a:lnTo>
                  <a:lnTo>
                    <a:pt x="69" y="22"/>
                  </a:lnTo>
                  <a:cubicBezTo>
                    <a:pt x="66" y="27"/>
                    <a:pt x="63" y="31"/>
                    <a:pt x="61" y="37"/>
                  </a:cubicBezTo>
                  <a:cubicBezTo>
                    <a:pt x="53" y="51"/>
                    <a:pt x="47" y="64"/>
                    <a:pt x="42" y="73"/>
                  </a:cubicBezTo>
                  <a:lnTo>
                    <a:pt x="41" y="73"/>
                  </a:lnTo>
                  <a:lnTo>
                    <a:pt x="40" y="73"/>
                  </a:lnTo>
                  <a:cubicBezTo>
                    <a:pt x="35" y="64"/>
                    <a:pt x="29" y="52"/>
                    <a:pt x="22" y="37"/>
                  </a:cubicBezTo>
                  <a:lnTo>
                    <a:pt x="14" y="22"/>
                  </a:lnTo>
                  <a:lnTo>
                    <a:pt x="14" y="22"/>
                  </a:lnTo>
                  <a:lnTo>
                    <a:pt x="12" y="37"/>
                  </a:lnTo>
                  <a:lnTo>
                    <a:pt x="10" y="53"/>
                  </a:lnTo>
                  <a:close/>
                  <a:moveTo>
                    <a:pt x="115" y="60"/>
                  </a:moveTo>
                  <a:cubicBezTo>
                    <a:pt x="115" y="53"/>
                    <a:pt x="115" y="46"/>
                    <a:pt x="115" y="37"/>
                  </a:cubicBezTo>
                  <a:cubicBezTo>
                    <a:pt x="115" y="25"/>
                    <a:pt x="115" y="15"/>
                    <a:pt x="115" y="6"/>
                  </a:cubicBezTo>
                  <a:lnTo>
                    <a:pt x="115" y="6"/>
                  </a:lnTo>
                  <a:lnTo>
                    <a:pt x="109" y="6"/>
                  </a:lnTo>
                  <a:cubicBezTo>
                    <a:pt x="106" y="6"/>
                    <a:pt x="102" y="6"/>
                    <a:pt x="99" y="7"/>
                  </a:cubicBezTo>
                  <a:cubicBezTo>
                    <a:pt x="95" y="7"/>
                    <a:pt x="93" y="7"/>
                    <a:pt x="92" y="7"/>
                  </a:cubicBezTo>
                  <a:cubicBezTo>
                    <a:pt x="92" y="6"/>
                    <a:pt x="92" y="5"/>
                    <a:pt x="92" y="4"/>
                  </a:cubicBezTo>
                  <a:cubicBezTo>
                    <a:pt x="92" y="2"/>
                    <a:pt x="92" y="1"/>
                    <a:pt x="92" y="0"/>
                  </a:cubicBezTo>
                  <a:cubicBezTo>
                    <a:pt x="96" y="1"/>
                    <a:pt x="100" y="1"/>
                    <a:pt x="105" y="1"/>
                  </a:cubicBezTo>
                  <a:cubicBezTo>
                    <a:pt x="110" y="1"/>
                    <a:pt x="113" y="1"/>
                    <a:pt x="116" y="1"/>
                  </a:cubicBezTo>
                  <a:lnTo>
                    <a:pt x="119" y="1"/>
                  </a:lnTo>
                  <a:lnTo>
                    <a:pt x="121" y="1"/>
                  </a:lnTo>
                  <a:cubicBezTo>
                    <a:pt x="124" y="1"/>
                    <a:pt x="128" y="1"/>
                    <a:pt x="133" y="1"/>
                  </a:cubicBezTo>
                  <a:cubicBezTo>
                    <a:pt x="138" y="1"/>
                    <a:pt x="142" y="1"/>
                    <a:pt x="146" y="0"/>
                  </a:cubicBezTo>
                  <a:cubicBezTo>
                    <a:pt x="145" y="1"/>
                    <a:pt x="145" y="2"/>
                    <a:pt x="145" y="4"/>
                  </a:cubicBezTo>
                  <a:cubicBezTo>
                    <a:pt x="145" y="5"/>
                    <a:pt x="145" y="6"/>
                    <a:pt x="146" y="7"/>
                  </a:cubicBezTo>
                  <a:cubicBezTo>
                    <a:pt x="144" y="7"/>
                    <a:pt x="142" y="7"/>
                    <a:pt x="138" y="7"/>
                  </a:cubicBezTo>
                  <a:cubicBezTo>
                    <a:pt x="135" y="6"/>
                    <a:pt x="132" y="6"/>
                    <a:pt x="128" y="6"/>
                  </a:cubicBezTo>
                  <a:lnTo>
                    <a:pt x="124" y="6"/>
                  </a:lnTo>
                  <a:lnTo>
                    <a:pt x="124" y="6"/>
                  </a:lnTo>
                  <a:cubicBezTo>
                    <a:pt x="124" y="15"/>
                    <a:pt x="124" y="25"/>
                    <a:pt x="124" y="37"/>
                  </a:cubicBezTo>
                  <a:cubicBezTo>
                    <a:pt x="124" y="46"/>
                    <a:pt x="124" y="54"/>
                    <a:pt x="124" y="60"/>
                  </a:cubicBezTo>
                  <a:cubicBezTo>
                    <a:pt x="124" y="65"/>
                    <a:pt x="124" y="68"/>
                    <a:pt x="124" y="70"/>
                  </a:cubicBezTo>
                  <a:cubicBezTo>
                    <a:pt x="125" y="72"/>
                    <a:pt x="125" y="73"/>
                    <a:pt x="125" y="73"/>
                  </a:cubicBezTo>
                  <a:cubicBezTo>
                    <a:pt x="123" y="73"/>
                    <a:pt x="121" y="73"/>
                    <a:pt x="119" y="73"/>
                  </a:cubicBezTo>
                  <a:cubicBezTo>
                    <a:pt x="117" y="73"/>
                    <a:pt x="116" y="73"/>
                    <a:pt x="114" y="73"/>
                  </a:cubicBezTo>
                  <a:cubicBezTo>
                    <a:pt x="114" y="73"/>
                    <a:pt x="114" y="72"/>
                    <a:pt x="114" y="70"/>
                  </a:cubicBezTo>
                  <a:cubicBezTo>
                    <a:pt x="115" y="68"/>
                    <a:pt x="115" y="65"/>
                    <a:pt x="115" y="60"/>
                  </a:cubicBezTo>
                  <a:close/>
                  <a:moveTo>
                    <a:pt x="158" y="60"/>
                  </a:moveTo>
                  <a:cubicBezTo>
                    <a:pt x="158" y="53"/>
                    <a:pt x="158" y="46"/>
                    <a:pt x="158" y="37"/>
                  </a:cubicBezTo>
                  <a:cubicBezTo>
                    <a:pt x="158" y="28"/>
                    <a:pt x="158" y="21"/>
                    <a:pt x="158" y="14"/>
                  </a:cubicBezTo>
                  <a:cubicBezTo>
                    <a:pt x="158" y="9"/>
                    <a:pt x="158" y="6"/>
                    <a:pt x="158" y="5"/>
                  </a:cubicBezTo>
                  <a:cubicBezTo>
                    <a:pt x="158" y="3"/>
                    <a:pt x="157" y="2"/>
                    <a:pt x="157" y="1"/>
                  </a:cubicBezTo>
                  <a:cubicBezTo>
                    <a:pt x="159" y="1"/>
                    <a:pt x="161" y="1"/>
                    <a:pt x="163" y="1"/>
                  </a:cubicBezTo>
                  <a:cubicBezTo>
                    <a:pt x="165" y="1"/>
                    <a:pt x="166" y="1"/>
                    <a:pt x="168" y="1"/>
                  </a:cubicBezTo>
                  <a:cubicBezTo>
                    <a:pt x="168" y="2"/>
                    <a:pt x="168" y="3"/>
                    <a:pt x="168" y="5"/>
                  </a:cubicBezTo>
                  <a:cubicBezTo>
                    <a:pt x="168" y="6"/>
                    <a:pt x="167" y="9"/>
                    <a:pt x="167" y="14"/>
                  </a:cubicBezTo>
                  <a:cubicBezTo>
                    <a:pt x="167" y="21"/>
                    <a:pt x="167" y="29"/>
                    <a:pt x="167" y="37"/>
                  </a:cubicBezTo>
                  <a:cubicBezTo>
                    <a:pt x="167" y="46"/>
                    <a:pt x="167" y="54"/>
                    <a:pt x="167" y="60"/>
                  </a:cubicBezTo>
                  <a:cubicBezTo>
                    <a:pt x="167" y="65"/>
                    <a:pt x="168" y="68"/>
                    <a:pt x="168" y="70"/>
                  </a:cubicBezTo>
                  <a:cubicBezTo>
                    <a:pt x="168" y="72"/>
                    <a:pt x="168" y="73"/>
                    <a:pt x="168" y="73"/>
                  </a:cubicBezTo>
                  <a:cubicBezTo>
                    <a:pt x="166" y="73"/>
                    <a:pt x="165" y="73"/>
                    <a:pt x="163" y="73"/>
                  </a:cubicBezTo>
                  <a:cubicBezTo>
                    <a:pt x="161" y="73"/>
                    <a:pt x="159" y="73"/>
                    <a:pt x="157" y="73"/>
                  </a:cubicBezTo>
                  <a:cubicBezTo>
                    <a:pt x="157" y="73"/>
                    <a:pt x="158" y="72"/>
                    <a:pt x="158" y="70"/>
                  </a:cubicBezTo>
                  <a:cubicBezTo>
                    <a:pt x="158" y="68"/>
                    <a:pt x="158" y="65"/>
                    <a:pt x="158" y="60"/>
                  </a:cubicBezTo>
                  <a:close/>
                </a:path>
              </a:pathLst>
            </a:custGeom>
            <a:solidFill>
              <a:srgbClr val="24211D"/>
            </a:solidFill>
            <a:ln w="9525">
              <a:noFill/>
              <a:round/>
              <a:headEnd/>
              <a:tailEnd/>
            </a:ln>
          </p:spPr>
          <p:txBody>
            <a:bodyPr/>
            <a:lstStyle/>
            <a:p>
              <a:pPr>
                <a:defRPr/>
              </a:pPr>
              <a:endParaRPr lang="cs-CZ">
                <a:cs typeface="Arial" charset="0"/>
              </a:endParaRPr>
            </a:p>
          </p:txBody>
        </p:sp>
        <p:sp>
          <p:nvSpPr>
            <p:cNvPr id="1287" name="Rectangle 263"/>
            <p:cNvSpPr>
              <a:spLocks noChangeArrowheads="1"/>
            </p:cNvSpPr>
            <p:nvPr userDrawn="1"/>
          </p:nvSpPr>
          <p:spPr bwMode="auto">
            <a:xfrm>
              <a:off x="521" y="4059"/>
              <a:ext cx="1044" cy="233"/>
            </a:xfrm>
            <a:prstGeom prst="rect">
              <a:avLst/>
            </a:prstGeom>
            <a:noFill/>
            <a:ln w="9525">
              <a:noFill/>
              <a:miter lim="800000"/>
              <a:headEnd/>
              <a:tailEnd/>
            </a:ln>
          </p:spPr>
          <p:txBody>
            <a:bodyPr wrap="none" lIns="0" tIns="0" rIns="0" bIns="0">
              <a:spAutoFit/>
            </a:bodyPr>
            <a:lstStyle/>
            <a:p>
              <a:pPr>
                <a:defRPr/>
              </a:pPr>
              <a:r>
                <a:rPr lang="cs-CZ" sz="1100" b="1">
                  <a:solidFill>
                    <a:srgbClr val="24211D"/>
                  </a:solidFill>
                  <a:effectLst>
                    <a:outerShdw blurRad="38100" dist="38100" dir="2700000" algn="tl">
                      <a:srgbClr val="C0C0C0"/>
                    </a:outerShdw>
                  </a:effectLst>
                  <a:latin typeface="Tahoma" pitchFamily="34" charset="0"/>
                  <a:cs typeface="Arial" charset="0"/>
                </a:rPr>
                <a:t>Ústav mechatroniky </a:t>
              </a:r>
            </a:p>
            <a:p>
              <a:pPr>
                <a:defRPr/>
              </a:pPr>
              <a:r>
                <a:rPr lang="cs-CZ" sz="1100" b="1">
                  <a:solidFill>
                    <a:srgbClr val="24211D"/>
                  </a:solidFill>
                  <a:effectLst>
                    <a:outerShdw blurRad="38100" dist="38100" dir="2700000" algn="tl">
                      <a:srgbClr val="C0C0C0"/>
                    </a:outerShdw>
                  </a:effectLst>
                  <a:latin typeface="Tahoma" pitchFamily="34" charset="0"/>
                  <a:cs typeface="Arial" charset="0"/>
                </a:rPr>
                <a:t>a technické informatiky</a:t>
              </a:r>
              <a:endParaRPr lang="en-US">
                <a:effectLst>
                  <a:outerShdw blurRad="38100" dist="38100" dir="2700000" algn="tl">
                    <a:srgbClr val="C0C0C0"/>
                  </a:outerShdw>
                </a:effectLst>
                <a:latin typeface="Tahoma" pitchFamily="34" charset="0"/>
                <a:cs typeface="Arial" charset="0"/>
              </a:endParaRPr>
            </a:p>
          </p:txBody>
        </p:sp>
      </p:grpSp>
    </p:spTree>
  </p:cSld>
  <p:clrMap bg1="lt1" tx1="dk1" bg2="lt2" tx2="dk2" accent1="accent1" accent2="accent2" accent3="accent3" accent4="accent4" accent5="accent5" accent6="accent6" hlink="hlink" folHlink="folHlink"/>
  <p:sldLayoutIdLst>
    <p:sldLayoutId id="2147484532" r:id="rId1"/>
    <p:sldLayoutId id="2147484520" r:id="rId2"/>
    <p:sldLayoutId id="2147484519" r:id="rId3"/>
    <p:sldLayoutId id="2147484518" r:id="rId4"/>
    <p:sldLayoutId id="2147484517" r:id="rId5"/>
    <p:sldLayoutId id="2147484516" r:id="rId6"/>
    <p:sldLayoutId id="2147484515" r:id="rId7"/>
    <p:sldLayoutId id="2147484514" r:id="rId8"/>
    <p:sldLayoutId id="2147484513" r:id="rId9"/>
    <p:sldLayoutId id="2147484512" r:id="rId10"/>
    <p:sldLayoutId id="2147484511" r:id="rId11"/>
  </p:sldLayoutIdLst>
  <p:txStyles>
    <p:titleStyle>
      <a:lvl1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Tahoma" pitchFamily="34" charset="0"/>
        </a:defRPr>
      </a:lvl5pPr>
      <a:lvl6pPr marL="457200" algn="l" rtl="0" eaLnBrk="1" fontAlgn="base" hangingPunct="1">
        <a:spcBef>
          <a:spcPct val="0"/>
        </a:spcBef>
        <a:spcAft>
          <a:spcPct val="0"/>
        </a:spcAft>
        <a:defRPr sz="2800" b="1">
          <a:solidFill>
            <a:schemeClr val="tx2"/>
          </a:solidFill>
          <a:effectLst>
            <a:outerShdw blurRad="38100" dist="38100" dir="2700000" algn="tl">
              <a:srgbClr val="C0C0C0"/>
            </a:outerShdw>
          </a:effectLst>
          <a:latin typeface="Tahoma" pitchFamily="34" charset="0"/>
        </a:defRPr>
      </a:lvl6pPr>
      <a:lvl7pPr marL="914400" algn="l" rtl="0" eaLnBrk="1" fontAlgn="base" hangingPunct="1">
        <a:spcBef>
          <a:spcPct val="0"/>
        </a:spcBef>
        <a:spcAft>
          <a:spcPct val="0"/>
        </a:spcAft>
        <a:defRPr sz="2800" b="1">
          <a:solidFill>
            <a:schemeClr val="tx2"/>
          </a:solidFill>
          <a:effectLst>
            <a:outerShdw blurRad="38100" dist="38100" dir="2700000" algn="tl">
              <a:srgbClr val="C0C0C0"/>
            </a:outerShdw>
          </a:effectLst>
          <a:latin typeface="Tahoma" pitchFamily="34" charset="0"/>
        </a:defRPr>
      </a:lvl7pPr>
      <a:lvl8pPr marL="1371600" algn="l" rtl="0" eaLnBrk="1" fontAlgn="base" hangingPunct="1">
        <a:spcBef>
          <a:spcPct val="0"/>
        </a:spcBef>
        <a:spcAft>
          <a:spcPct val="0"/>
        </a:spcAft>
        <a:defRPr sz="2800" b="1">
          <a:solidFill>
            <a:schemeClr val="tx2"/>
          </a:solidFill>
          <a:effectLst>
            <a:outerShdw blurRad="38100" dist="38100" dir="2700000" algn="tl">
              <a:srgbClr val="C0C0C0"/>
            </a:outerShdw>
          </a:effectLst>
          <a:latin typeface="Tahoma" pitchFamily="34" charset="0"/>
        </a:defRPr>
      </a:lvl8pPr>
      <a:lvl9pPr marL="1828800" algn="l" rtl="0" eaLnBrk="1" fontAlgn="base" hangingPunct="1">
        <a:spcBef>
          <a:spcPct val="0"/>
        </a:spcBef>
        <a:spcAft>
          <a:spcPct val="0"/>
        </a:spcAft>
        <a:defRPr sz="28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6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effectLst/>
                <a:latin typeface="Arial" pitchFamily="34" charset="0"/>
                <a:cs typeface="Arial" charset="0"/>
              </a:defRPr>
            </a:lvl1pPr>
          </a:lstStyle>
          <a:p>
            <a:pPr>
              <a:defRPr/>
            </a:pPr>
            <a:fld id="{76258C06-3BBE-4DC0-9DE5-A39463EFF303}" type="datetime1">
              <a:rPr lang="cs-CZ"/>
              <a:pPr>
                <a:defRPr/>
              </a:pPr>
              <a:t>25.11.2010</a:t>
            </a:fld>
            <a:endParaRPr lang="cs-CZ"/>
          </a:p>
        </p:txBody>
      </p:sp>
      <p:sp>
        <p:nvSpPr>
          <p:cNvPr id="356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effectLst/>
                <a:latin typeface="Arial" pitchFamily="34" charset="0"/>
                <a:cs typeface="Arial" charset="0"/>
              </a:defRPr>
            </a:lvl1pPr>
          </a:lstStyle>
          <a:p>
            <a:pPr>
              <a:defRPr/>
            </a:pPr>
            <a:r>
              <a:rPr lang="cs-CZ"/>
              <a:t>MiT</a:t>
            </a:r>
          </a:p>
        </p:txBody>
      </p:sp>
      <p:sp>
        <p:nvSpPr>
          <p:cNvPr id="356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effectLst/>
                <a:latin typeface="Arial" pitchFamily="34" charset="0"/>
                <a:cs typeface="Arial" charset="0"/>
              </a:defRPr>
            </a:lvl1pPr>
          </a:lstStyle>
          <a:p>
            <a:pPr>
              <a:defRPr/>
            </a:pPr>
            <a:fld id="{3C9E1A91-20DA-4D4E-87F2-046BC5067B25}" type="slidenum">
              <a:rPr lang="cs-CZ"/>
              <a:pPr>
                <a:defRPr/>
              </a:pPr>
              <a:t>‹#›</a:t>
            </a:fld>
            <a:endParaRPr lang="cs-CZ"/>
          </a:p>
        </p:txBody>
      </p:sp>
      <p:sp>
        <p:nvSpPr>
          <p:cNvPr id="356359" name="Rectangle 7"/>
          <p:cNvSpPr>
            <a:spLocks noGrp="1" noChangeArrowheads="1"/>
          </p:cNvSpPr>
          <p:nvPr>
            <p:ph type="title"/>
          </p:nvPr>
        </p:nvSpPr>
        <p:spPr bwMode="auto">
          <a:xfrm>
            <a:off x="250825" y="115888"/>
            <a:ext cx="8642350" cy="1081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6150" name="Rectangle 8"/>
          <p:cNvSpPr>
            <a:spLocks noGrp="1" noChangeArrowheads="1"/>
          </p:cNvSpPr>
          <p:nvPr>
            <p:ph type="body" idx="1"/>
          </p:nvPr>
        </p:nvSpPr>
        <p:spPr bwMode="auto">
          <a:xfrm>
            <a:off x="250825" y="1341438"/>
            <a:ext cx="864235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cSld>
  <p:clrMap bg1="lt1" tx1="dk1" bg2="lt2" tx2="dk2" accent1="accent1" accent2="accent2" accent3="accent3" accent4="accent4" accent5="accent5" accent6="accent6" hlink="hlink" folHlink="folHlink"/>
  <p:sldLayoutIdLst>
    <p:sldLayoutId id="2147484531" r:id="rId1"/>
    <p:sldLayoutId id="2147484530" r:id="rId2"/>
    <p:sldLayoutId id="2147484529" r:id="rId3"/>
    <p:sldLayoutId id="2147484528" r:id="rId4"/>
    <p:sldLayoutId id="2147484527" r:id="rId5"/>
    <p:sldLayoutId id="2147484526" r:id="rId6"/>
    <p:sldLayoutId id="2147484525" r:id="rId7"/>
    <p:sldLayoutId id="2147484524" r:id="rId8"/>
    <p:sldLayoutId id="2147484523" r:id="rId9"/>
    <p:sldLayoutId id="2147484522" r:id="rId10"/>
    <p:sldLayoutId id="2147484521" r:id="rId11"/>
  </p:sldLayoutIdLst>
  <p:hf hdr="0"/>
  <p:txStyles>
    <p:titleStyle>
      <a:lvl1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Tahoma" pitchFamily="34" charset="0"/>
          <a:cs typeface="Arial" pitchFamily="34" charset="0"/>
        </a:defRPr>
      </a:lvl2pPr>
      <a:lvl3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Tahoma" pitchFamily="34" charset="0"/>
          <a:cs typeface="Arial" pitchFamily="34" charset="0"/>
        </a:defRPr>
      </a:lvl3pPr>
      <a:lvl4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Tahoma" pitchFamily="34" charset="0"/>
          <a:cs typeface="Arial" pitchFamily="34" charset="0"/>
        </a:defRPr>
      </a:lvl4pPr>
      <a:lvl5pPr algn="l" rtl="0" eaLnBrk="0" fontAlgn="base" hangingPunct="0">
        <a:spcBef>
          <a:spcPct val="0"/>
        </a:spcBef>
        <a:spcAft>
          <a:spcPct val="0"/>
        </a:spcAft>
        <a:defRPr sz="2800" b="1">
          <a:solidFill>
            <a:schemeClr val="tx2"/>
          </a:solidFill>
          <a:effectLst>
            <a:outerShdw blurRad="38100" dist="38100" dir="2700000" algn="tl">
              <a:srgbClr val="C0C0C0"/>
            </a:outerShdw>
          </a:effectLst>
          <a:latin typeface="Tahoma" pitchFamily="34" charset="0"/>
          <a:cs typeface="Arial" pitchFamily="34" charset="0"/>
        </a:defRPr>
      </a:lvl5pPr>
      <a:lvl6pPr marL="457200" algn="l" rtl="0" eaLnBrk="1" fontAlgn="base" hangingPunct="1">
        <a:spcBef>
          <a:spcPct val="0"/>
        </a:spcBef>
        <a:spcAft>
          <a:spcPct val="0"/>
        </a:spcAft>
        <a:defRPr sz="2800" b="1">
          <a:solidFill>
            <a:schemeClr val="tx2"/>
          </a:solidFill>
          <a:effectLst>
            <a:outerShdw blurRad="38100" dist="38100" dir="2700000" algn="tl">
              <a:srgbClr val="C0C0C0"/>
            </a:outerShdw>
          </a:effectLst>
          <a:latin typeface="Tahoma" pitchFamily="34" charset="0"/>
          <a:cs typeface="Arial" pitchFamily="34" charset="0"/>
        </a:defRPr>
      </a:lvl6pPr>
      <a:lvl7pPr marL="914400" algn="l" rtl="0" eaLnBrk="1" fontAlgn="base" hangingPunct="1">
        <a:spcBef>
          <a:spcPct val="0"/>
        </a:spcBef>
        <a:spcAft>
          <a:spcPct val="0"/>
        </a:spcAft>
        <a:defRPr sz="2800" b="1">
          <a:solidFill>
            <a:schemeClr val="tx2"/>
          </a:solidFill>
          <a:effectLst>
            <a:outerShdw blurRad="38100" dist="38100" dir="2700000" algn="tl">
              <a:srgbClr val="C0C0C0"/>
            </a:outerShdw>
          </a:effectLst>
          <a:latin typeface="Tahoma" pitchFamily="34" charset="0"/>
          <a:cs typeface="Arial" pitchFamily="34" charset="0"/>
        </a:defRPr>
      </a:lvl7pPr>
      <a:lvl8pPr marL="1371600" algn="l" rtl="0" eaLnBrk="1" fontAlgn="base" hangingPunct="1">
        <a:spcBef>
          <a:spcPct val="0"/>
        </a:spcBef>
        <a:spcAft>
          <a:spcPct val="0"/>
        </a:spcAft>
        <a:defRPr sz="2800" b="1">
          <a:solidFill>
            <a:schemeClr val="tx2"/>
          </a:solidFill>
          <a:effectLst>
            <a:outerShdw blurRad="38100" dist="38100" dir="2700000" algn="tl">
              <a:srgbClr val="C0C0C0"/>
            </a:outerShdw>
          </a:effectLst>
          <a:latin typeface="Tahoma" pitchFamily="34" charset="0"/>
          <a:cs typeface="Arial" pitchFamily="34" charset="0"/>
        </a:defRPr>
      </a:lvl8pPr>
      <a:lvl9pPr marL="1828800" algn="l" rtl="0" eaLnBrk="1" fontAlgn="base" hangingPunct="1">
        <a:spcBef>
          <a:spcPct val="0"/>
        </a:spcBef>
        <a:spcAft>
          <a:spcPct val="0"/>
        </a:spcAft>
        <a:defRPr sz="2800" b="1">
          <a:solidFill>
            <a:schemeClr val="tx2"/>
          </a:solidFill>
          <a:effectLst>
            <a:outerShdw blurRad="38100" dist="38100" dir="2700000" algn="tl">
              <a:srgbClr val="C0C0C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mn-cs"/>
        </a:defRPr>
      </a:lvl5pPr>
      <a:lvl6pPr marL="2514600" indent="-228600" algn="l" rtl="0" eaLnBrk="1" fontAlgn="base" hangingPunct="1">
        <a:spcBef>
          <a:spcPct val="20000"/>
        </a:spcBef>
        <a:spcAft>
          <a:spcPct val="0"/>
        </a:spcAft>
        <a:buChar char="»"/>
        <a:defRPr>
          <a:solidFill>
            <a:schemeClr val="tx1"/>
          </a:solidFill>
          <a:latin typeface="Arial" pitchFamily="34" charset="0"/>
          <a:cs typeface="+mn-cs"/>
        </a:defRPr>
      </a:lvl6pPr>
      <a:lvl7pPr marL="2971800" indent="-228600" algn="l" rtl="0" eaLnBrk="1" fontAlgn="base" hangingPunct="1">
        <a:spcBef>
          <a:spcPct val="20000"/>
        </a:spcBef>
        <a:spcAft>
          <a:spcPct val="0"/>
        </a:spcAft>
        <a:buChar char="»"/>
        <a:defRPr>
          <a:solidFill>
            <a:schemeClr val="tx1"/>
          </a:solidFill>
          <a:latin typeface="Arial" pitchFamily="34" charset="0"/>
          <a:cs typeface="+mn-cs"/>
        </a:defRPr>
      </a:lvl7pPr>
      <a:lvl8pPr marL="3429000" indent="-228600" algn="l" rtl="0" eaLnBrk="1" fontAlgn="base" hangingPunct="1">
        <a:spcBef>
          <a:spcPct val="20000"/>
        </a:spcBef>
        <a:spcAft>
          <a:spcPct val="0"/>
        </a:spcAft>
        <a:buChar char="»"/>
        <a:defRPr>
          <a:solidFill>
            <a:schemeClr val="tx1"/>
          </a:solidFill>
          <a:latin typeface="Arial" pitchFamily="34" charset="0"/>
          <a:cs typeface="+mn-cs"/>
        </a:defRPr>
      </a:lvl8pPr>
      <a:lvl9pPr marL="3886200" indent="-228600" algn="l" rtl="0" eaLnBrk="1" fontAlgn="base" hangingPunct="1">
        <a:spcBef>
          <a:spcPct val="20000"/>
        </a:spcBef>
        <a:spcAft>
          <a:spcPct val="0"/>
        </a:spcAft>
        <a:buChar char="»"/>
        <a:defRPr>
          <a:solidFill>
            <a:schemeClr val="tx1"/>
          </a:solidFill>
          <a:latin typeface="Arial" pitchFamily="34" charset="0"/>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C:\SKOLA\_aktualizovano\01%20rocnik%20doktorske%20studium\Clanek%20CPE%20kynzvart\I2d.mpg" TargetMode="Externa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jpeg"/><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file:///C:\SKOLA\_aktualizovano\01%20rocnik%20doktorske%20studium\Clanek%20CPE%20kynzvart\tri_faze_180_5(5).mpg" TargetMode="Externa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ideo" Target="file:///C:\SKOLA\_aktualizovano\01%20rocnik%20doktorske%20studium\Clanek%20CPE%20kynzvart\Bx.av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ideo" Target="file:///C:\SKOLA\_aktualizovano\01%20rocnik%20doktorske%20studium\Clanek%20CPE%20kynzvart\By.av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5.jpeg"/><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SKOLA\_aktualizovano\01%20rocnik%20doktorske%20studium\Clanek%20CPE%20kynzvart\real,img,I.mpeg"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2.xml"/><Relationship Id="rId7"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21.jpeg"/><Relationship Id="rId5" Type="http://schemas.openxmlformats.org/officeDocument/2006/relationships/oleObject" Target="../embeddings/oleObject12.bin"/><Relationship Id="rId10" Type="http://schemas.openxmlformats.org/officeDocument/2006/relationships/oleObject" Target="../embeddings/oleObject17.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357188" y="142875"/>
            <a:ext cx="8643937" cy="1071563"/>
          </a:xfrm>
          <a:prstGeom prst="rect">
            <a:avLst/>
          </a:prstGeom>
          <a:noFill/>
          <a:ln w="9525">
            <a:noFill/>
            <a:miter lim="800000"/>
            <a:headEnd/>
            <a:tailEnd/>
          </a:ln>
        </p:spPr>
        <p:txBody>
          <a:bodyPr anchor="ctr"/>
          <a:lstStyle/>
          <a:p>
            <a:pPr algn="ctr"/>
            <a:r>
              <a:rPr lang="en-US" sz="3600" b="1"/>
              <a:t>Magnetic Field of Massive Conductor at Low Frequency</a:t>
            </a:r>
            <a:r>
              <a:rPr lang="en-US" sz="3600" b="1" i="1"/>
              <a:t> </a:t>
            </a:r>
            <a:endParaRPr lang="cs-CZ" sz="3600" b="1"/>
          </a:p>
        </p:txBody>
      </p:sp>
      <p:sp>
        <p:nvSpPr>
          <p:cNvPr id="7" name="Rectangle 3"/>
          <p:cNvSpPr txBox="1">
            <a:spLocks noChangeArrowheads="1"/>
          </p:cNvSpPr>
          <p:nvPr/>
        </p:nvSpPr>
        <p:spPr bwMode="auto">
          <a:xfrm>
            <a:off x="928688" y="2571750"/>
            <a:ext cx="7572375" cy="3673475"/>
          </a:xfrm>
          <a:prstGeom prst="rect">
            <a:avLst/>
          </a:prstGeom>
          <a:noFill/>
          <a:ln w="9525">
            <a:noFill/>
            <a:miter lim="800000"/>
            <a:headEnd/>
            <a:tailEnd/>
          </a:ln>
          <a:effectLst/>
        </p:spPr>
        <p:txBody>
          <a:bodyPr/>
          <a:lstStyle/>
          <a:p>
            <a:pPr>
              <a:defRPr/>
            </a:pPr>
            <a:endParaRPr lang="cs-CZ" sz="2800" u="sng" dirty="0">
              <a:effectLst>
                <a:outerShdw blurRad="38100" dist="38100" dir="2700000" algn="tl">
                  <a:srgbClr val="C0C0C0"/>
                </a:outerShdw>
              </a:effectLst>
              <a:latin typeface="Tahoma" pitchFamily="34" charset="0"/>
            </a:endParaRPr>
          </a:p>
          <a:p>
            <a:pPr algn="ctr">
              <a:defRPr/>
            </a:pPr>
            <a:r>
              <a:rPr lang="cs-CZ" sz="2800" b="1" dirty="0">
                <a:effectLst>
                  <a:outerShdw blurRad="38100" dist="38100" dir="2700000" algn="tl">
                    <a:srgbClr val="C0C0C0"/>
                  </a:outerShdw>
                </a:effectLst>
                <a:latin typeface="Tahoma" pitchFamily="34" charset="0"/>
              </a:rPr>
              <a:t>Martin Truhlá</a:t>
            </a:r>
            <a:r>
              <a:rPr lang="cs-CZ" sz="2800" b="1" dirty="0">
                <a:effectLst>
                  <a:outerShdw blurRad="38100" dist="38100" dir="2700000" algn="tl">
                    <a:srgbClr val="C0C0C0"/>
                  </a:outerShdw>
                </a:effectLst>
                <a:latin typeface="Arial" pitchFamily="34" charset="0"/>
              </a:rPr>
              <a:t>ř</a:t>
            </a:r>
            <a:endParaRPr lang="en-US" sz="2800" b="1" dirty="0">
              <a:effectLst>
                <a:outerShdw blurRad="38100" dist="38100" dir="2700000" algn="tl">
                  <a:srgbClr val="C0C0C0"/>
                </a:outerShdw>
              </a:effectLst>
              <a:latin typeface="Tahoma" pitchFamily="34" charset="0"/>
            </a:endParaRPr>
          </a:p>
          <a:p>
            <a:pPr algn="ctr">
              <a:defRPr/>
            </a:pPr>
            <a:endParaRPr lang="cs-CZ" sz="2000" b="1" dirty="0" smtClean="0">
              <a:effectLst>
                <a:outerShdw blurRad="38100" dist="38100" dir="2700000" algn="tl">
                  <a:srgbClr val="C0C0C0"/>
                </a:outerShdw>
              </a:effectLst>
              <a:latin typeface="Tahoma" pitchFamily="34" charset="0"/>
            </a:endParaRPr>
          </a:p>
          <a:p>
            <a:pPr algn="ctr">
              <a:defRPr/>
            </a:pPr>
            <a:endParaRPr lang="cs-CZ" sz="2000" b="1" dirty="0" smtClean="0">
              <a:effectLst>
                <a:outerShdw blurRad="38100" dist="38100" dir="2700000" algn="tl">
                  <a:srgbClr val="C0C0C0"/>
                </a:outerShdw>
              </a:effectLst>
              <a:latin typeface="Tahoma" pitchFamily="34" charset="0"/>
            </a:endParaRPr>
          </a:p>
          <a:p>
            <a:pPr algn="ctr">
              <a:defRPr/>
            </a:pPr>
            <a:endParaRPr lang="cs-CZ" sz="2000" b="1" dirty="0" smtClean="0">
              <a:effectLst>
                <a:outerShdw blurRad="38100" dist="38100" dir="2700000" algn="tl">
                  <a:srgbClr val="C0C0C0"/>
                </a:outerShdw>
              </a:effectLst>
              <a:latin typeface="Tahoma" pitchFamily="34" charset="0"/>
            </a:endParaRPr>
          </a:p>
          <a:p>
            <a:pPr algn="ctr">
              <a:defRPr/>
            </a:pPr>
            <a:endParaRPr lang="cs-CZ" sz="2000" b="1" dirty="0">
              <a:effectLst>
                <a:outerShdw blurRad="38100" dist="38100" dir="2700000" algn="tl">
                  <a:srgbClr val="C0C0C0"/>
                </a:outerShdw>
              </a:effectLst>
              <a:latin typeface="Tahoma" pitchFamily="34" charset="0"/>
            </a:endParaRPr>
          </a:p>
          <a:p>
            <a:pPr algn="ctr">
              <a:defRPr/>
            </a:pPr>
            <a:endParaRPr lang="en-US" sz="2000" b="1" dirty="0">
              <a:effectLst>
                <a:outerShdw blurRad="38100" dist="38100" dir="2700000" algn="tl">
                  <a:srgbClr val="C0C0C0"/>
                </a:outerShdw>
              </a:effectLst>
              <a:latin typeface="Tahoma" pitchFamily="34" charset="0"/>
            </a:endParaRPr>
          </a:p>
          <a:p>
            <a:pPr algn="ctr">
              <a:defRPr/>
            </a:pPr>
            <a:r>
              <a:rPr lang="cs-CZ" b="1" dirty="0" err="1">
                <a:effectLst>
                  <a:outerShdw blurRad="38100" dist="38100" dir="2700000" algn="tl">
                    <a:srgbClr val="C0C0C0"/>
                  </a:outerShdw>
                </a:effectLst>
                <a:latin typeface="Arial" pitchFamily="34" charset="0"/>
              </a:rPr>
              <a:t>Faculty</a:t>
            </a:r>
            <a:r>
              <a:rPr lang="cs-CZ" b="1" dirty="0">
                <a:effectLst>
                  <a:outerShdw blurRad="38100" dist="38100" dir="2700000" algn="tl">
                    <a:srgbClr val="C0C0C0"/>
                  </a:outerShdw>
                </a:effectLst>
                <a:latin typeface="Arial" pitchFamily="34" charset="0"/>
              </a:rPr>
              <a:t> </a:t>
            </a:r>
            <a:r>
              <a:rPr lang="cs-CZ" b="1" dirty="0" err="1">
                <a:effectLst>
                  <a:outerShdw blurRad="38100" dist="38100" dir="2700000" algn="tl">
                    <a:srgbClr val="C0C0C0"/>
                  </a:outerShdw>
                </a:effectLst>
                <a:latin typeface="Arial" pitchFamily="34" charset="0"/>
              </a:rPr>
              <a:t>of</a:t>
            </a:r>
            <a:r>
              <a:rPr lang="cs-CZ" b="1" dirty="0">
                <a:effectLst>
                  <a:outerShdw blurRad="38100" dist="38100" dir="2700000" algn="tl">
                    <a:srgbClr val="C0C0C0"/>
                  </a:outerShdw>
                </a:effectLst>
                <a:latin typeface="Arial" pitchFamily="34" charset="0"/>
              </a:rPr>
              <a:t> </a:t>
            </a:r>
            <a:r>
              <a:rPr lang="cs-CZ" b="1" dirty="0" err="1">
                <a:effectLst>
                  <a:outerShdw blurRad="38100" dist="38100" dir="2700000" algn="tl">
                    <a:srgbClr val="C0C0C0"/>
                  </a:outerShdw>
                </a:effectLst>
                <a:latin typeface="Arial" pitchFamily="34" charset="0"/>
              </a:rPr>
              <a:t>Mechatronics</a:t>
            </a:r>
            <a:r>
              <a:rPr lang="cs-CZ" b="1" dirty="0">
                <a:effectLst>
                  <a:outerShdw blurRad="38100" dist="38100" dir="2700000" algn="tl">
                    <a:srgbClr val="C0C0C0"/>
                  </a:outerShdw>
                </a:effectLst>
                <a:latin typeface="Arial" pitchFamily="34" charset="0"/>
              </a:rPr>
              <a:t>, </a:t>
            </a:r>
            <a:r>
              <a:rPr lang="cs-CZ" b="1" dirty="0" err="1">
                <a:effectLst>
                  <a:outerShdw blurRad="38100" dist="38100" dir="2700000" algn="tl">
                    <a:srgbClr val="C0C0C0"/>
                  </a:outerShdw>
                </a:effectLst>
                <a:latin typeface="Arial" pitchFamily="34" charset="0"/>
              </a:rPr>
              <a:t>Informatics</a:t>
            </a:r>
            <a:r>
              <a:rPr lang="cs-CZ" b="1" dirty="0">
                <a:effectLst>
                  <a:outerShdw blurRad="38100" dist="38100" dir="2700000" algn="tl">
                    <a:srgbClr val="C0C0C0"/>
                  </a:outerShdw>
                </a:effectLst>
                <a:latin typeface="Arial" pitchFamily="34" charset="0"/>
              </a:rPr>
              <a:t> </a:t>
            </a:r>
            <a:r>
              <a:rPr lang="cs-CZ" b="1" dirty="0" err="1">
                <a:effectLst>
                  <a:outerShdw blurRad="38100" dist="38100" dir="2700000" algn="tl">
                    <a:srgbClr val="C0C0C0"/>
                  </a:outerShdw>
                </a:effectLst>
                <a:latin typeface="Arial" pitchFamily="34" charset="0"/>
              </a:rPr>
              <a:t>and</a:t>
            </a:r>
            <a:r>
              <a:rPr lang="cs-CZ" b="1" dirty="0">
                <a:effectLst>
                  <a:outerShdw blurRad="38100" dist="38100" dir="2700000" algn="tl">
                    <a:srgbClr val="C0C0C0"/>
                  </a:outerShdw>
                </a:effectLst>
                <a:latin typeface="Arial" pitchFamily="34" charset="0"/>
              </a:rPr>
              <a:t> </a:t>
            </a:r>
            <a:r>
              <a:rPr lang="cs-CZ" b="1" dirty="0" err="1">
                <a:effectLst>
                  <a:outerShdw blurRad="38100" dist="38100" dir="2700000" algn="tl">
                    <a:srgbClr val="C0C0C0"/>
                  </a:outerShdw>
                </a:effectLst>
                <a:latin typeface="Arial" pitchFamily="34" charset="0"/>
              </a:rPr>
              <a:t>Interdisciplinary</a:t>
            </a:r>
            <a:r>
              <a:rPr lang="cs-CZ" b="1" dirty="0">
                <a:effectLst>
                  <a:outerShdw blurRad="38100" dist="38100" dir="2700000" algn="tl">
                    <a:srgbClr val="C0C0C0"/>
                  </a:outerShdw>
                </a:effectLst>
                <a:latin typeface="Arial" pitchFamily="34" charset="0"/>
              </a:rPr>
              <a:t> </a:t>
            </a:r>
            <a:r>
              <a:rPr lang="cs-CZ" b="1" dirty="0" err="1">
                <a:effectLst>
                  <a:outerShdw blurRad="38100" dist="38100" dir="2700000" algn="tl">
                    <a:srgbClr val="C0C0C0"/>
                  </a:outerShdw>
                </a:effectLst>
                <a:latin typeface="Arial" pitchFamily="34" charset="0"/>
              </a:rPr>
              <a:t>Studies</a:t>
            </a:r>
            <a:endParaRPr lang="cs-CZ" sz="2000" b="1" dirty="0">
              <a:effectLst>
                <a:outerShdw blurRad="38100" dist="38100" dir="2700000" algn="tl">
                  <a:srgbClr val="C0C0C0"/>
                </a:outerShdw>
              </a:effectLst>
              <a:latin typeface="Tahoma" pitchFamily="34" charset="0"/>
            </a:endParaRPr>
          </a:p>
          <a:p>
            <a:pPr algn="ctr">
              <a:defRPr/>
            </a:pPr>
            <a:r>
              <a:rPr lang="cs-CZ" sz="2000" b="1" dirty="0" err="1">
                <a:effectLst>
                  <a:outerShdw blurRad="38100" dist="38100" dir="2700000" algn="tl">
                    <a:srgbClr val="C0C0C0"/>
                  </a:outerShdw>
                </a:effectLst>
                <a:latin typeface="Tahoma" pitchFamily="34" charset="0"/>
              </a:rPr>
              <a:t>Technical</a:t>
            </a:r>
            <a:r>
              <a:rPr lang="cs-CZ" sz="2000" b="1" dirty="0">
                <a:effectLst>
                  <a:outerShdw blurRad="38100" dist="38100" dir="2700000" algn="tl">
                    <a:srgbClr val="C0C0C0"/>
                  </a:outerShdw>
                </a:effectLst>
                <a:latin typeface="Tahoma" pitchFamily="34" charset="0"/>
              </a:rPr>
              <a:t> university </a:t>
            </a:r>
            <a:r>
              <a:rPr lang="cs-CZ" sz="2000" b="1" dirty="0" err="1">
                <a:effectLst>
                  <a:outerShdw blurRad="38100" dist="38100" dir="2700000" algn="tl">
                    <a:srgbClr val="C0C0C0"/>
                  </a:outerShdw>
                </a:effectLst>
                <a:latin typeface="Tahoma" pitchFamily="34" charset="0"/>
              </a:rPr>
              <a:t>of</a:t>
            </a:r>
            <a:r>
              <a:rPr lang="cs-CZ" sz="2000" b="1" dirty="0">
                <a:effectLst>
                  <a:outerShdw blurRad="38100" dist="38100" dir="2700000" algn="tl">
                    <a:srgbClr val="C0C0C0"/>
                  </a:outerShdw>
                </a:effectLst>
                <a:latin typeface="Tahoma" pitchFamily="34" charset="0"/>
              </a:rPr>
              <a:t> Liberec</a:t>
            </a:r>
            <a:endParaRPr lang="cs-CZ"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Frequency dependence of current density – real component, amplitude and phase</a:t>
            </a:r>
          </a:p>
        </p:txBody>
      </p:sp>
      <p:pic>
        <p:nvPicPr>
          <p:cNvPr id="12292" name="Picture 2" descr="i_real_zvyr"/>
          <p:cNvPicPr>
            <a:picLocks noChangeAspect="1" noChangeArrowheads="1"/>
          </p:cNvPicPr>
          <p:nvPr/>
        </p:nvPicPr>
        <p:blipFill>
          <a:blip r:embed="rId3" cstate="print"/>
          <a:srcRect/>
          <a:stretch>
            <a:fillRect/>
          </a:stretch>
        </p:blipFill>
        <p:spPr bwMode="auto">
          <a:xfrm>
            <a:off x="683568" y="1340768"/>
            <a:ext cx="3457575" cy="2400300"/>
          </a:xfrm>
          <a:prstGeom prst="rect">
            <a:avLst/>
          </a:prstGeom>
          <a:noFill/>
          <a:ln w="9525">
            <a:noFill/>
            <a:miter lim="800000"/>
            <a:headEnd/>
            <a:tailEnd/>
          </a:ln>
        </p:spPr>
      </p:pic>
      <p:pic>
        <p:nvPicPr>
          <p:cNvPr id="12293" name="Picture 3" descr="faze_pr_hust_osa_y"/>
          <p:cNvPicPr>
            <a:picLocks noChangeAspect="1" noChangeArrowheads="1"/>
          </p:cNvPicPr>
          <p:nvPr/>
        </p:nvPicPr>
        <p:blipFill>
          <a:blip r:embed="rId4" cstate="print"/>
          <a:srcRect/>
          <a:stretch>
            <a:fillRect/>
          </a:stretch>
        </p:blipFill>
        <p:spPr bwMode="auto">
          <a:xfrm>
            <a:off x="755576" y="3573016"/>
            <a:ext cx="3386137" cy="2551112"/>
          </a:xfrm>
          <a:prstGeom prst="rect">
            <a:avLst/>
          </a:prstGeom>
          <a:noFill/>
          <a:ln w="9525">
            <a:noFill/>
            <a:miter lim="800000"/>
            <a:headEnd/>
            <a:tailEnd/>
          </a:ln>
        </p:spPr>
      </p:pic>
      <p:sp>
        <p:nvSpPr>
          <p:cNvPr id="12295" name="Text Box 7"/>
          <p:cNvSpPr txBox="1">
            <a:spLocks noChangeArrowheads="1"/>
          </p:cNvSpPr>
          <p:nvPr/>
        </p:nvSpPr>
        <p:spPr bwMode="auto">
          <a:xfrm>
            <a:off x="808038" y="1444625"/>
            <a:ext cx="184150" cy="366713"/>
          </a:xfrm>
          <a:prstGeom prst="rect">
            <a:avLst/>
          </a:prstGeom>
          <a:noFill/>
          <a:ln w="9525">
            <a:noFill/>
            <a:miter lim="800000"/>
            <a:headEnd/>
            <a:tailEnd/>
          </a:ln>
          <a:effectLst/>
        </p:spPr>
        <p:txBody>
          <a:bodyPr wrap="none">
            <a:spAutoFit/>
          </a:bodyPr>
          <a:lstStyle/>
          <a:p>
            <a:endParaRPr lang="en-US"/>
          </a:p>
        </p:txBody>
      </p:sp>
      <p:pic>
        <p:nvPicPr>
          <p:cNvPr id="12296" name="Picture 8" descr="pr_hust_amp"/>
          <p:cNvPicPr>
            <a:picLocks noChangeAspect="1" noChangeArrowheads="1"/>
          </p:cNvPicPr>
          <p:nvPr/>
        </p:nvPicPr>
        <p:blipFill>
          <a:blip r:embed="rId5" cstate="print"/>
          <a:srcRect/>
          <a:stretch>
            <a:fillRect/>
          </a:stretch>
        </p:blipFill>
        <p:spPr bwMode="auto">
          <a:xfrm>
            <a:off x="4572000" y="2780928"/>
            <a:ext cx="3402015" cy="2718123"/>
          </a:xfrm>
          <a:prstGeom prst="rect">
            <a:avLst/>
          </a:prstGeom>
          <a:noFill/>
        </p:spPr>
      </p:pic>
      <p:sp>
        <p:nvSpPr>
          <p:cNvPr id="12297" name="Text Box 9"/>
          <p:cNvSpPr txBox="1">
            <a:spLocks noChangeArrowheads="1"/>
          </p:cNvSpPr>
          <p:nvPr/>
        </p:nvSpPr>
        <p:spPr bwMode="auto">
          <a:xfrm>
            <a:off x="4984750" y="1589088"/>
            <a:ext cx="3379195" cy="923330"/>
          </a:xfrm>
          <a:prstGeom prst="rect">
            <a:avLst/>
          </a:prstGeom>
          <a:noFill/>
          <a:ln w="9525">
            <a:noFill/>
            <a:miter lim="800000"/>
            <a:headEnd/>
            <a:tailEnd/>
          </a:ln>
          <a:effectLst/>
        </p:spPr>
        <p:txBody>
          <a:bodyPr wrap="none">
            <a:spAutoFit/>
          </a:bodyPr>
          <a:lstStyle/>
          <a:p>
            <a:r>
              <a:rPr lang="en-US" dirty="0"/>
              <a:t>Real component of </a:t>
            </a:r>
            <a:r>
              <a:rPr lang="cs-CZ" dirty="0" err="1" smtClean="0"/>
              <a:t>current</a:t>
            </a:r>
            <a:r>
              <a:rPr lang="en-US" dirty="0" smtClean="0"/>
              <a:t> </a:t>
            </a:r>
            <a:r>
              <a:rPr lang="en-US" dirty="0"/>
              <a:t>density </a:t>
            </a:r>
          </a:p>
          <a:p>
            <a:r>
              <a:rPr lang="en-US" dirty="0"/>
              <a:t>has small negative values at high </a:t>
            </a:r>
          </a:p>
          <a:p>
            <a:r>
              <a:rPr lang="en-US" dirty="0" smtClean="0"/>
              <a:t>frequencies</a:t>
            </a:r>
            <a:r>
              <a:rPr lang="cs-CZ"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p:txBody>
          <a:bodyPr/>
          <a:lstStyle/>
          <a:p>
            <a:r>
              <a:rPr lang="en-US" smtClean="0"/>
              <a:t>Time Evolution of Current Density – Real Component</a:t>
            </a:r>
          </a:p>
        </p:txBody>
      </p:sp>
      <p:pic>
        <p:nvPicPr>
          <p:cNvPr id="7" name="I2d.mpg">
            <a:hlinkClick r:id="" action="ppaction://media"/>
          </p:cNvPr>
          <p:cNvPicPr>
            <a:picLocks noGrp="1" noRot="1" noChangeAspect="1"/>
          </p:cNvPicPr>
          <p:nvPr>
            <p:ph idx="4294967295"/>
            <a:videoFile r:link="rId1"/>
          </p:nvPr>
        </p:nvPicPr>
        <p:blipFill>
          <a:blip r:embed="rId4" cstate="print"/>
          <a:srcRect/>
          <a:stretch>
            <a:fillRect/>
          </a:stretch>
        </p:blipFill>
        <p:spPr>
          <a:xfrm>
            <a:off x="3810000" y="1628775"/>
            <a:ext cx="5334000" cy="4000500"/>
          </a:xfrm>
        </p:spPr>
      </p:pic>
      <p:sp>
        <p:nvSpPr>
          <p:cNvPr id="49156" name="Text Box 4"/>
          <p:cNvSpPr txBox="1">
            <a:spLocks noChangeArrowheads="1"/>
          </p:cNvSpPr>
          <p:nvPr/>
        </p:nvSpPr>
        <p:spPr bwMode="auto">
          <a:xfrm>
            <a:off x="323850" y="2420938"/>
            <a:ext cx="3294063" cy="1190625"/>
          </a:xfrm>
          <a:prstGeom prst="rect">
            <a:avLst/>
          </a:prstGeom>
          <a:noFill/>
          <a:ln w="9525">
            <a:noFill/>
            <a:miter lim="800000"/>
            <a:headEnd/>
            <a:tailEnd/>
          </a:ln>
          <a:effectLst/>
        </p:spPr>
        <p:txBody>
          <a:bodyPr wrap="none">
            <a:spAutoFit/>
          </a:bodyPr>
          <a:lstStyle/>
          <a:p>
            <a:r>
              <a:rPr lang="en-US" dirty="0"/>
              <a:t> 2D damped oscillation are visible, </a:t>
            </a:r>
          </a:p>
          <a:p>
            <a:r>
              <a:rPr lang="cs-CZ" dirty="0" smtClean="0"/>
              <a:t>i</a:t>
            </a:r>
            <a:r>
              <a:rPr lang="en-US" dirty="0" smtClean="0"/>
              <a:t>n </a:t>
            </a:r>
            <a:r>
              <a:rPr lang="en-US" dirty="0"/>
              <a:t>analogy to 1D case. They are </a:t>
            </a:r>
          </a:p>
          <a:p>
            <a:r>
              <a:rPr lang="cs-CZ" dirty="0" smtClean="0"/>
              <a:t>e</a:t>
            </a:r>
            <a:r>
              <a:rPr lang="en-US" dirty="0" err="1" smtClean="0"/>
              <a:t>xtremes</a:t>
            </a:r>
            <a:r>
              <a:rPr lang="en-US" dirty="0" smtClean="0"/>
              <a:t> </a:t>
            </a:r>
            <a:r>
              <a:rPr lang="en-US" dirty="0"/>
              <a:t>of negative current. </a:t>
            </a:r>
          </a:p>
          <a:p>
            <a:r>
              <a:rPr lang="en-US" dirty="0"/>
              <a: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ln/>
        </p:spPr>
        <p:txBody>
          <a:bodyPr/>
          <a:lstStyle/>
          <a:p>
            <a:r>
              <a:rPr lang="en-US" smtClean="0">
                <a:effectLst/>
              </a:rPr>
              <a:t>Verification of Current Distribution - Idea</a:t>
            </a:r>
          </a:p>
        </p:txBody>
      </p:sp>
      <p:sp>
        <p:nvSpPr>
          <p:cNvPr id="54275" name="Rectangle 3"/>
          <p:cNvSpPr>
            <a:spLocks noGrp="1" noChangeArrowheads="1"/>
          </p:cNvSpPr>
          <p:nvPr>
            <p:ph type="body" idx="1"/>
          </p:nvPr>
        </p:nvSpPr>
        <p:spPr/>
        <p:txBody>
          <a:bodyPr/>
          <a:lstStyle/>
          <a:p>
            <a:r>
              <a:rPr lang="en-US" smtClean="0"/>
              <a:t>Simple experiment for current distribution measurement is not possible.</a:t>
            </a:r>
          </a:p>
          <a:p>
            <a:r>
              <a:rPr lang="en-US" smtClean="0"/>
              <a:t>The only measurable effect is the magnetic field generated by current.</a:t>
            </a:r>
          </a:p>
          <a:p>
            <a:r>
              <a:rPr lang="en-US" smtClean="0"/>
              <a:t>Analytical formula only for thin straight conductor </a:t>
            </a:r>
          </a:p>
          <a:p>
            <a:r>
              <a:rPr lang="en-US" smtClean="0"/>
              <a:t>Field from thick conductor is superposition of elementary fields from its parts in used grid</a:t>
            </a:r>
          </a:p>
          <a:p>
            <a:r>
              <a:rPr lang="en-US" smtClean="0"/>
              <a:t>The frequency dependence is the simplest experimental verification </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smtClean="0"/>
              <a:t>Magnetic field of straight conductor of finite length </a:t>
            </a:r>
            <a:br>
              <a:rPr lang="en-US" sz="2400" smtClean="0"/>
            </a:br>
            <a:r>
              <a:rPr lang="en-US" sz="2400" smtClean="0"/>
              <a:t> </a:t>
            </a:r>
            <a:endParaRPr lang="cs-CZ" sz="2400" smtClean="0"/>
          </a:p>
        </p:txBody>
      </p:sp>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7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8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8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5" name="Object 14"/>
          <p:cNvGraphicFramePr>
            <a:graphicFrameLocks noChangeAspect="1"/>
          </p:cNvGraphicFramePr>
          <p:nvPr/>
        </p:nvGraphicFramePr>
        <p:xfrm>
          <a:off x="323850" y="3573463"/>
          <a:ext cx="6653213" cy="1582737"/>
        </p:xfrm>
        <a:graphic>
          <a:graphicData uri="http://schemas.openxmlformats.org/presentationml/2006/ole">
            <p:oleObj spid="_x0000_s3075" name="Rovnice" r:id="rId4" imgW="6464160" imgH="1536480" progId="Equation.3">
              <p:embed/>
            </p:oleObj>
          </a:graphicData>
        </a:graphic>
      </p:graphicFrame>
      <p:graphicFrame>
        <p:nvGraphicFramePr>
          <p:cNvPr id="3083" name="Object 2"/>
          <p:cNvGraphicFramePr>
            <a:graphicFrameLocks noChangeAspect="1"/>
          </p:cNvGraphicFramePr>
          <p:nvPr/>
        </p:nvGraphicFramePr>
        <p:xfrm>
          <a:off x="1042988" y="1712913"/>
          <a:ext cx="2376487" cy="687387"/>
        </p:xfrm>
        <a:graphic>
          <a:graphicData uri="http://schemas.openxmlformats.org/presentationml/2006/ole">
            <p:oleObj spid="_x0000_s3083" name="Rovnice" r:id="rId5" imgW="1536480" imgH="444240" progId="Equation.3">
              <p:embed/>
            </p:oleObj>
          </a:graphicData>
        </a:graphic>
      </p:graphicFrame>
      <p:sp>
        <p:nvSpPr>
          <p:cNvPr id="3084" name="Text Box 12"/>
          <p:cNvSpPr txBox="1">
            <a:spLocks noChangeArrowheads="1"/>
          </p:cNvSpPr>
          <p:nvPr/>
        </p:nvSpPr>
        <p:spPr bwMode="auto">
          <a:xfrm>
            <a:off x="395288" y="1196975"/>
            <a:ext cx="4025900" cy="366713"/>
          </a:xfrm>
          <a:prstGeom prst="rect">
            <a:avLst/>
          </a:prstGeom>
          <a:noFill/>
          <a:ln w="9525">
            <a:noFill/>
            <a:miter lim="800000"/>
            <a:headEnd/>
            <a:tailEnd/>
          </a:ln>
          <a:effectLst/>
        </p:spPr>
        <p:txBody>
          <a:bodyPr wrap="none">
            <a:spAutoFit/>
          </a:bodyPr>
          <a:lstStyle/>
          <a:p>
            <a:r>
              <a:rPr lang="en-US"/>
              <a:t>General Biot Savat Law in differential form</a:t>
            </a:r>
          </a:p>
        </p:txBody>
      </p:sp>
      <p:sp>
        <p:nvSpPr>
          <p:cNvPr id="3085" name="Text Box 13"/>
          <p:cNvSpPr txBox="1">
            <a:spLocks noChangeArrowheads="1"/>
          </p:cNvSpPr>
          <p:nvPr/>
        </p:nvSpPr>
        <p:spPr bwMode="auto">
          <a:xfrm>
            <a:off x="303213" y="2597150"/>
            <a:ext cx="6143625" cy="641350"/>
          </a:xfrm>
          <a:prstGeom prst="rect">
            <a:avLst/>
          </a:prstGeom>
          <a:noFill/>
          <a:ln w="9525">
            <a:noFill/>
            <a:miter lim="800000"/>
            <a:headEnd/>
            <a:tailEnd/>
          </a:ln>
          <a:effectLst/>
        </p:spPr>
        <p:txBody>
          <a:bodyPr wrap="none">
            <a:spAutoFit/>
          </a:bodyPr>
          <a:lstStyle/>
          <a:p>
            <a:r>
              <a:rPr lang="en-US"/>
              <a:t>Analytical formulae for flux density components of thin conductor </a:t>
            </a:r>
          </a:p>
          <a:p>
            <a:r>
              <a:rPr lang="en-US"/>
              <a:t>obtained by integration for given geometry</a:t>
            </a:r>
          </a:p>
        </p:txBody>
      </p:sp>
      <p:sp>
        <p:nvSpPr>
          <p:cNvPr id="3086" name="Text Box 14"/>
          <p:cNvSpPr txBox="1">
            <a:spLocks noChangeArrowheads="1"/>
          </p:cNvSpPr>
          <p:nvPr/>
        </p:nvSpPr>
        <p:spPr bwMode="auto">
          <a:xfrm>
            <a:off x="323850" y="5300663"/>
            <a:ext cx="5400675" cy="366712"/>
          </a:xfrm>
          <a:prstGeom prst="rect">
            <a:avLst/>
          </a:prstGeom>
          <a:noFill/>
          <a:ln w="9525">
            <a:noFill/>
            <a:miter lim="800000"/>
            <a:headEnd/>
            <a:tailEnd/>
          </a:ln>
          <a:effectLst/>
        </p:spPr>
        <p:txBody>
          <a:bodyPr wrap="none">
            <a:spAutoFit/>
          </a:bodyPr>
          <a:lstStyle/>
          <a:p>
            <a:r>
              <a:rPr lang="en-US"/>
              <a:t>Real conductor is modeled by system of thin conductors.   </a:t>
            </a:r>
          </a:p>
        </p:txBody>
      </p:sp>
      <p:pic>
        <p:nvPicPr>
          <p:cNvPr id="3087" name="Picture 15" descr="vodic"/>
          <p:cNvPicPr>
            <a:picLocks noChangeAspect="1" noChangeArrowheads="1"/>
          </p:cNvPicPr>
          <p:nvPr/>
        </p:nvPicPr>
        <p:blipFill>
          <a:blip r:embed="rId6" cstate="print"/>
          <a:srcRect/>
          <a:stretch>
            <a:fillRect/>
          </a:stretch>
        </p:blipFill>
        <p:spPr bwMode="auto">
          <a:xfrm>
            <a:off x="6948488" y="1412875"/>
            <a:ext cx="1954212" cy="25923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Effect of frequency on </a:t>
            </a:r>
            <a:r>
              <a:rPr lang="cs-CZ" smtClean="0"/>
              <a:t>Bx </a:t>
            </a:r>
            <a:r>
              <a:rPr lang="en-US" smtClean="0"/>
              <a:t>c</a:t>
            </a:r>
            <a:r>
              <a:rPr lang="cs-CZ" smtClean="0"/>
              <a:t>omponent </a:t>
            </a:r>
            <a:endParaRPr lang="en-US" smtClean="0"/>
          </a:p>
        </p:txBody>
      </p:sp>
      <p:pic>
        <p:nvPicPr>
          <p:cNvPr id="13315" name="Picture 3" descr="abs_Bx_podel_y"/>
          <p:cNvPicPr>
            <a:picLocks noChangeAspect="1" noChangeArrowheads="1"/>
          </p:cNvPicPr>
          <p:nvPr/>
        </p:nvPicPr>
        <p:blipFill>
          <a:blip r:embed="rId2" cstate="print"/>
          <a:srcRect/>
          <a:stretch>
            <a:fillRect/>
          </a:stretch>
        </p:blipFill>
        <p:spPr bwMode="auto">
          <a:xfrm>
            <a:off x="5940152" y="1340768"/>
            <a:ext cx="3033713" cy="2276475"/>
          </a:xfrm>
          <a:prstGeom prst="rect">
            <a:avLst/>
          </a:prstGeom>
          <a:noFill/>
          <a:ln w="9525">
            <a:noFill/>
            <a:miter lim="800000"/>
            <a:headEnd/>
            <a:tailEnd/>
          </a:ln>
        </p:spPr>
      </p:pic>
      <p:pic>
        <p:nvPicPr>
          <p:cNvPr id="13316" name="Picture 4" descr="faze_Bx_podel_y"/>
          <p:cNvPicPr>
            <a:picLocks noChangeAspect="1" noChangeArrowheads="1"/>
          </p:cNvPicPr>
          <p:nvPr/>
        </p:nvPicPr>
        <p:blipFill>
          <a:blip r:embed="rId3" cstate="print"/>
          <a:srcRect/>
          <a:stretch>
            <a:fillRect/>
          </a:stretch>
        </p:blipFill>
        <p:spPr bwMode="auto">
          <a:xfrm>
            <a:off x="6110287" y="3645024"/>
            <a:ext cx="3033713" cy="2276475"/>
          </a:xfrm>
          <a:prstGeom prst="rect">
            <a:avLst/>
          </a:prstGeom>
          <a:noFill/>
          <a:ln w="9525">
            <a:noFill/>
            <a:miter lim="800000"/>
            <a:headEnd/>
            <a:tailEnd/>
          </a:ln>
        </p:spPr>
      </p:pic>
      <p:pic>
        <p:nvPicPr>
          <p:cNvPr id="13317" name="Picture 4" descr="abs_Bx_podel_x"/>
          <p:cNvPicPr>
            <a:picLocks noChangeAspect="1" noChangeArrowheads="1"/>
          </p:cNvPicPr>
          <p:nvPr/>
        </p:nvPicPr>
        <p:blipFill>
          <a:blip r:embed="rId4" cstate="print"/>
          <a:srcRect/>
          <a:stretch>
            <a:fillRect/>
          </a:stretch>
        </p:blipFill>
        <p:spPr bwMode="auto">
          <a:xfrm>
            <a:off x="2915816" y="1340768"/>
            <a:ext cx="3071812" cy="2303462"/>
          </a:xfrm>
          <a:prstGeom prst="rect">
            <a:avLst/>
          </a:prstGeom>
          <a:noFill/>
          <a:ln w="9525">
            <a:noFill/>
            <a:miter lim="800000"/>
            <a:headEnd/>
            <a:tailEnd/>
          </a:ln>
        </p:spPr>
      </p:pic>
      <p:pic>
        <p:nvPicPr>
          <p:cNvPr id="13318" name="Picture 7" descr="faze_Bx_podel_x"/>
          <p:cNvPicPr>
            <a:picLocks noChangeAspect="1" noChangeArrowheads="1"/>
          </p:cNvPicPr>
          <p:nvPr/>
        </p:nvPicPr>
        <p:blipFill>
          <a:blip r:embed="rId5" cstate="print"/>
          <a:srcRect/>
          <a:stretch>
            <a:fillRect/>
          </a:stretch>
        </p:blipFill>
        <p:spPr bwMode="auto">
          <a:xfrm>
            <a:off x="2987824" y="3717032"/>
            <a:ext cx="2976562" cy="2225675"/>
          </a:xfrm>
          <a:prstGeom prst="rect">
            <a:avLst/>
          </a:prstGeom>
          <a:noFill/>
          <a:ln w="9525">
            <a:noFill/>
            <a:miter lim="800000"/>
            <a:headEnd/>
            <a:tailEnd/>
          </a:ln>
        </p:spPr>
      </p:pic>
      <p:sp>
        <p:nvSpPr>
          <p:cNvPr id="13320" name="Text Box 8"/>
          <p:cNvSpPr txBox="1">
            <a:spLocks noChangeArrowheads="1"/>
          </p:cNvSpPr>
          <p:nvPr/>
        </p:nvSpPr>
        <p:spPr bwMode="auto">
          <a:xfrm>
            <a:off x="107504" y="2564904"/>
            <a:ext cx="2736304" cy="1477328"/>
          </a:xfrm>
          <a:prstGeom prst="rect">
            <a:avLst/>
          </a:prstGeom>
          <a:noFill/>
          <a:ln w="9525">
            <a:noFill/>
            <a:miter lim="800000"/>
            <a:headEnd/>
            <a:tailEnd/>
          </a:ln>
          <a:effectLst/>
        </p:spPr>
        <p:txBody>
          <a:bodyPr wrap="square">
            <a:spAutoFit/>
          </a:bodyPr>
          <a:lstStyle/>
          <a:p>
            <a:pPr>
              <a:buFontTx/>
              <a:buChar char="-"/>
            </a:pPr>
            <a:r>
              <a:rPr lang="cs-CZ" dirty="0" smtClean="0"/>
              <a:t> </a:t>
            </a:r>
            <a:r>
              <a:rPr lang="en-US" dirty="0" smtClean="0"/>
              <a:t>Calculations </a:t>
            </a:r>
            <a:r>
              <a:rPr lang="en-US" dirty="0"/>
              <a:t>are very close to wire </a:t>
            </a:r>
            <a:r>
              <a:rPr lang="en-US" dirty="0" smtClean="0"/>
              <a:t>surface.</a:t>
            </a:r>
            <a:r>
              <a:rPr lang="cs-CZ" dirty="0" smtClean="0"/>
              <a:t> </a:t>
            </a:r>
          </a:p>
          <a:p>
            <a:pPr>
              <a:buFontTx/>
              <a:buChar char="-"/>
            </a:pPr>
            <a:r>
              <a:rPr lang="cs-CZ" dirty="0" smtClean="0"/>
              <a:t> </a:t>
            </a:r>
            <a:r>
              <a:rPr lang="en-US" dirty="0" smtClean="0"/>
              <a:t>Difference </a:t>
            </a:r>
            <a:r>
              <a:rPr lang="en-US" dirty="0"/>
              <a:t>in amplitude (2 </a:t>
            </a:r>
            <a:r>
              <a:rPr lang="en-US" dirty="0" err="1"/>
              <a:t>mT</a:t>
            </a:r>
            <a:r>
              <a:rPr lang="en-US" dirty="0"/>
              <a:t>) </a:t>
            </a:r>
            <a:r>
              <a:rPr lang="en-US" dirty="0" smtClean="0"/>
              <a:t> </a:t>
            </a:r>
            <a:r>
              <a:rPr lang="en-US" dirty="0"/>
              <a:t>and phase (8 deg) are measurable.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Effect of frequency on By component</a:t>
            </a:r>
            <a:r>
              <a:rPr lang="cs-CZ" smtClean="0"/>
              <a:t> </a:t>
            </a:r>
            <a:endParaRPr lang="en-US" smtClean="0"/>
          </a:p>
        </p:txBody>
      </p:sp>
      <p:pic>
        <p:nvPicPr>
          <p:cNvPr id="14339" name="Picture 2" descr="abs_By_podel_x"/>
          <p:cNvPicPr>
            <a:picLocks noChangeAspect="1" noChangeArrowheads="1"/>
          </p:cNvPicPr>
          <p:nvPr/>
        </p:nvPicPr>
        <p:blipFill>
          <a:blip r:embed="rId2" cstate="print"/>
          <a:srcRect/>
          <a:stretch>
            <a:fillRect/>
          </a:stretch>
        </p:blipFill>
        <p:spPr bwMode="auto">
          <a:xfrm>
            <a:off x="1115616" y="1340768"/>
            <a:ext cx="3033712" cy="2276475"/>
          </a:xfrm>
          <a:prstGeom prst="rect">
            <a:avLst/>
          </a:prstGeom>
          <a:noFill/>
          <a:ln w="9525">
            <a:noFill/>
            <a:miter lim="800000"/>
            <a:headEnd/>
            <a:tailEnd/>
          </a:ln>
        </p:spPr>
      </p:pic>
      <p:pic>
        <p:nvPicPr>
          <p:cNvPr id="14340" name="Picture 3" descr="faze_By_podel_x"/>
          <p:cNvPicPr>
            <a:picLocks noChangeAspect="1" noChangeArrowheads="1"/>
          </p:cNvPicPr>
          <p:nvPr/>
        </p:nvPicPr>
        <p:blipFill>
          <a:blip r:embed="rId3" cstate="print"/>
          <a:srcRect/>
          <a:stretch>
            <a:fillRect/>
          </a:stretch>
        </p:blipFill>
        <p:spPr bwMode="auto">
          <a:xfrm>
            <a:off x="1043608" y="3645024"/>
            <a:ext cx="3033712" cy="2276475"/>
          </a:xfrm>
          <a:prstGeom prst="rect">
            <a:avLst/>
          </a:prstGeom>
          <a:noFill/>
          <a:ln w="9525">
            <a:noFill/>
            <a:miter lim="800000"/>
            <a:headEnd/>
            <a:tailEnd/>
          </a:ln>
        </p:spPr>
      </p:pic>
      <p:pic>
        <p:nvPicPr>
          <p:cNvPr id="14341" name="Picture 4" descr="abs_By_podel_y"/>
          <p:cNvPicPr>
            <a:picLocks noChangeAspect="1" noChangeArrowheads="1"/>
          </p:cNvPicPr>
          <p:nvPr/>
        </p:nvPicPr>
        <p:blipFill>
          <a:blip r:embed="rId4" cstate="print"/>
          <a:srcRect/>
          <a:stretch>
            <a:fillRect/>
          </a:stretch>
        </p:blipFill>
        <p:spPr bwMode="auto">
          <a:xfrm>
            <a:off x="4860032" y="1268760"/>
            <a:ext cx="3033713" cy="2276475"/>
          </a:xfrm>
          <a:prstGeom prst="rect">
            <a:avLst/>
          </a:prstGeom>
          <a:noFill/>
          <a:ln w="9525">
            <a:noFill/>
            <a:miter lim="800000"/>
            <a:headEnd/>
            <a:tailEnd/>
          </a:ln>
        </p:spPr>
      </p:pic>
      <p:pic>
        <p:nvPicPr>
          <p:cNvPr id="14342" name="Picture 5" descr="faze_Bz_podel_y"/>
          <p:cNvPicPr>
            <a:picLocks noChangeAspect="1" noChangeArrowheads="1"/>
          </p:cNvPicPr>
          <p:nvPr/>
        </p:nvPicPr>
        <p:blipFill>
          <a:blip r:embed="rId5" cstate="print"/>
          <a:srcRect/>
          <a:stretch>
            <a:fillRect/>
          </a:stretch>
        </p:blipFill>
        <p:spPr bwMode="auto">
          <a:xfrm>
            <a:off x="4788024" y="3645024"/>
            <a:ext cx="3033713" cy="2276475"/>
          </a:xfrm>
          <a:prstGeom prst="rect">
            <a:avLst/>
          </a:prstGeom>
          <a:noFill/>
          <a:ln w="9525">
            <a:noFill/>
            <a:miter lim="800000"/>
            <a:headEnd/>
            <a:tailEnd/>
          </a:ln>
        </p:spPr>
      </p:pic>
      <p:sp>
        <p:nvSpPr>
          <p:cNvPr id="14344" name="Text Box 8"/>
          <p:cNvSpPr txBox="1">
            <a:spLocks noChangeArrowheads="1"/>
          </p:cNvSpPr>
          <p:nvPr/>
        </p:nvSpPr>
        <p:spPr bwMode="auto">
          <a:xfrm>
            <a:off x="2771800" y="5949280"/>
            <a:ext cx="3186113" cy="366712"/>
          </a:xfrm>
          <a:prstGeom prst="rect">
            <a:avLst/>
          </a:prstGeom>
          <a:noFill/>
          <a:ln w="9525">
            <a:noFill/>
            <a:miter lim="800000"/>
            <a:headEnd/>
            <a:tailEnd/>
          </a:ln>
          <a:effectLst/>
        </p:spPr>
        <p:txBody>
          <a:bodyPr wrap="none">
            <a:spAutoFit/>
          </a:bodyPr>
          <a:lstStyle/>
          <a:p>
            <a:r>
              <a:rPr lang="en-US" dirty="0"/>
              <a:t>Differences are low in amplitude.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Application to three phase system driven by frequency </a:t>
            </a:r>
            <a:r>
              <a:rPr lang="cs-CZ" smtClean="0"/>
              <a:t>50 Hz</a:t>
            </a:r>
            <a:r>
              <a:rPr lang="en-US" smtClean="0"/>
              <a:t>, vector form of visualization</a:t>
            </a:r>
          </a:p>
        </p:txBody>
      </p:sp>
      <p:sp>
        <p:nvSpPr>
          <p:cNvPr id="15363" name="Obdélník 5"/>
          <p:cNvSpPr>
            <a:spLocks noChangeArrowheads="1"/>
          </p:cNvSpPr>
          <p:nvPr/>
        </p:nvSpPr>
        <p:spPr bwMode="auto">
          <a:xfrm>
            <a:off x="827088" y="1341438"/>
            <a:ext cx="3313112" cy="2014537"/>
          </a:xfrm>
          <a:prstGeom prst="rect">
            <a:avLst/>
          </a:prstGeom>
          <a:noFill/>
          <a:ln w="9525">
            <a:noFill/>
            <a:miter lim="800000"/>
            <a:headEnd/>
            <a:tailEnd/>
          </a:ln>
        </p:spPr>
        <p:txBody>
          <a:bodyPr>
            <a:spAutoFit/>
          </a:bodyPr>
          <a:lstStyle/>
          <a:p>
            <a:r>
              <a:rPr lang="en-US" dirty="0"/>
              <a:t>Flux vectors were calculated in planes perpendicular to conductors. Dynamical shape of magnetic field in three phase conductors is in these figures for important instants of time in a period. </a:t>
            </a:r>
          </a:p>
        </p:txBody>
      </p:sp>
      <p:sp>
        <p:nvSpPr>
          <p:cNvPr id="15365" name="Rectangle 9"/>
          <p:cNvSpPr>
            <a:spLocks noChangeArrowheads="1"/>
          </p:cNvSpPr>
          <p:nvPr/>
        </p:nvSpPr>
        <p:spPr bwMode="auto">
          <a:xfrm>
            <a:off x="4787900" y="4652963"/>
            <a:ext cx="4103688" cy="1465262"/>
          </a:xfrm>
          <a:prstGeom prst="rect">
            <a:avLst/>
          </a:prstGeom>
          <a:noFill/>
          <a:ln w="9525">
            <a:noFill/>
            <a:miter lim="800000"/>
            <a:headEnd/>
            <a:tailEnd/>
          </a:ln>
        </p:spPr>
        <p:txBody>
          <a:bodyPr>
            <a:spAutoFit/>
          </a:bodyPr>
          <a:lstStyle/>
          <a:p>
            <a:r>
              <a:rPr lang="en-US" dirty="0"/>
              <a:t>The magnetic field is concentrated either in both the gaps between conductors or in the left or right gap. The rotating magnetic field is almost in whole the area. The end point of each vector forms are an ellipse .</a:t>
            </a:r>
          </a:p>
        </p:txBody>
      </p:sp>
      <p:pic>
        <p:nvPicPr>
          <p:cNvPr id="7" name="tri_faze_180_5(5).mpg">
            <a:hlinkClick r:id="" action="ppaction://media"/>
          </p:cNvPr>
          <p:cNvPicPr>
            <a:picLocks noRot="1" noChangeAspect="1"/>
          </p:cNvPicPr>
          <p:nvPr>
            <a:videoFile r:link="rId1"/>
          </p:nvPr>
        </p:nvPicPr>
        <p:blipFill>
          <a:blip r:embed="rId3" cstate="print"/>
          <a:srcRect/>
          <a:stretch>
            <a:fillRect/>
          </a:stretch>
        </p:blipFill>
        <p:spPr bwMode="auto">
          <a:xfrm>
            <a:off x="4500563" y="1341438"/>
            <a:ext cx="4508500" cy="3005137"/>
          </a:xfrm>
          <a:prstGeom prst="rect">
            <a:avLst/>
          </a:prstGeom>
          <a:noFill/>
          <a:ln w="9525">
            <a:noFill/>
            <a:miter lim="800000"/>
            <a:headEnd/>
            <a:tailEnd/>
          </a:ln>
        </p:spPr>
      </p:pic>
      <p:pic>
        <p:nvPicPr>
          <p:cNvPr id="47106" name="Picture 2"/>
          <p:cNvPicPr>
            <a:picLocks noChangeAspect="1" noChangeArrowheads="1"/>
          </p:cNvPicPr>
          <p:nvPr/>
        </p:nvPicPr>
        <p:blipFill>
          <a:blip r:embed="rId4" cstate="print"/>
          <a:srcRect/>
          <a:stretch>
            <a:fillRect/>
          </a:stretch>
        </p:blipFill>
        <p:spPr bwMode="auto">
          <a:xfrm>
            <a:off x="467544" y="3429000"/>
            <a:ext cx="3583112" cy="2554298"/>
          </a:xfrm>
          <a:prstGeom prst="rect">
            <a:avLst/>
          </a:prstGeom>
          <a:noFill/>
          <a:ln w="9525">
            <a:noFill/>
            <a:miter lim="800000"/>
            <a:headEnd/>
            <a:tailEnd/>
          </a:ln>
        </p:spPr>
      </p:pic>
      <p:sp>
        <p:nvSpPr>
          <p:cNvPr id="8" name="TextovéPole 7"/>
          <p:cNvSpPr txBox="1"/>
          <p:nvPr/>
        </p:nvSpPr>
        <p:spPr>
          <a:xfrm>
            <a:off x="3419872" y="5435932"/>
            <a:ext cx="216024" cy="369332"/>
          </a:xfrm>
          <a:prstGeom prst="rect">
            <a:avLst/>
          </a:prstGeom>
          <a:noFill/>
        </p:spPr>
        <p:txBody>
          <a:bodyPr wrap="square" rtlCol="0">
            <a:spAutoFit/>
          </a:bodyPr>
          <a:lstStyle/>
          <a:p>
            <a:r>
              <a:rPr lang="cs-CZ" dirty="0" smtClean="0"/>
              <a:t>x</a:t>
            </a:r>
            <a:endParaRPr lang="en-US" dirty="0"/>
          </a:p>
        </p:txBody>
      </p:sp>
      <p:sp>
        <p:nvSpPr>
          <p:cNvPr id="10" name="TextovéPole 9"/>
          <p:cNvSpPr txBox="1"/>
          <p:nvPr/>
        </p:nvSpPr>
        <p:spPr>
          <a:xfrm>
            <a:off x="2051720" y="3645024"/>
            <a:ext cx="216024" cy="369332"/>
          </a:xfrm>
          <a:prstGeom prst="rect">
            <a:avLst/>
          </a:prstGeom>
          <a:noFill/>
        </p:spPr>
        <p:txBody>
          <a:bodyPr wrap="square" rtlCol="0">
            <a:spAutoFit/>
          </a:bodyPr>
          <a:lstStyle/>
          <a:p>
            <a:r>
              <a:rPr lang="cs-CZ" dirty="0" smtClean="0"/>
              <a:t>z</a:t>
            </a:r>
            <a:endParaRPr lang="en-US" dirty="0"/>
          </a:p>
        </p:txBody>
      </p:sp>
      <p:sp>
        <p:nvSpPr>
          <p:cNvPr id="11" name="TextovéPole 10"/>
          <p:cNvSpPr txBox="1"/>
          <p:nvPr/>
        </p:nvSpPr>
        <p:spPr>
          <a:xfrm>
            <a:off x="467544" y="3789040"/>
            <a:ext cx="216024" cy="369332"/>
          </a:xfrm>
          <a:prstGeom prst="rect">
            <a:avLst/>
          </a:prstGeom>
          <a:noFill/>
        </p:spPr>
        <p:txBody>
          <a:bodyPr wrap="square" rtlCol="0">
            <a:spAutoFit/>
          </a:bodyPr>
          <a:lstStyle/>
          <a:p>
            <a:r>
              <a:rPr lang="cs-CZ" dirty="0" smtClean="0"/>
              <a:t>y</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dirty="0"/>
          </a:p>
        </p:txBody>
      </p:sp>
      <p:pic>
        <p:nvPicPr>
          <p:cNvPr id="18" name="Bx.avi">
            <a:hlinkClick r:id="" action="ppaction://media"/>
          </p:cNvPr>
          <p:cNvPicPr>
            <a:picLocks noGrp="1" noRot="1" noChangeAspect="1"/>
          </p:cNvPicPr>
          <p:nvPr>
            <p:ph idx="1"/>
            <a:videoFile r:link="rId1"/>
          </p:nvPr>
        </p:nvPicPr>
        <p:blipFill>
          <a:blip r:embed="rId3" cstate="print"/>
          <a:stretch>
            <a:fillRect/>
          </a:stretch>
        </p:blipFill>
        <p:spPr>
          <a:xfrm>
            <a:off x="0" y="-354013"/>
            <a:ext cx="9144000" cy="828675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
                                        </p:tgtEl>
                                      </p:cBhvr>
                                    </p:cmd>
                                  </p:childTnLst>
                                </p:cTn>
                              </p:par>
                            </p:childTnLst>
                          </p:cTn>
                        </p:par>
                      </p:childTnLst>
                    </p:cTn>
                  </p:par>
                </p:childTnLst>
              </p:cTn>
              <p:nextCondLst>
                <p:cond evt="onClick" delay="0">
                  <p:tgtEl>
                    <p:spTgt spid="18"/>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18"/>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a:p>
        </p:txBody>
      </p:sp>
      <p:pic>
        <p:nvPicPr>
          <p:cNvPr id="10" name="By.avi">
            <a:hlinkClick r:id="" action="ppaction://media"/>
          </p:cNvPr>
          <p:cNvPicPr>
            <a:picLocks noRot="1" noChangeAspect="1"/>
          </p:cNvPicPr>
          <p:nvPr>
            <a:videoFile r:link="rId1"/>
          </p:nvPr>
        </p:nvPicPr>
        <p:blipFill>
          <a:blip r:embed="rId3" cstate="print"/>
          <a:stretch>
            <a:fillRect/>
          </a:stretch>
        </p:blipFill>
        <p:spPr>
          <a:xfrm>
            <a:off x="0" y="-228600"/>
            <a:ext cx="9144000" cy="7315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err="1" smtClean="0"/>
              <a:t>Conclusion</a:t>
            </a:r>
            <a:endParaRPr lang="cs-CZ" dirty="0"/>
          </a:p>
        </p:txBody>
      </p:sp>
      <p:sp>
        <p:nvSpPr>
          <p:cNvPr id="18435" name="Zástupný symbol pro obsah 2"/>
          <p:cNvSpPr>
            <a:spLocks noGrp="1"/>
          </p:cNvSpPr>
          <p:nvPr>
            <p:ph idx="1"/>
          </p:nvPr>
        </p:nvSpPr>
        <p:spPr/>
        <p:txBody>
          <a:bodyPr/>
          <a:lstStyle/>
          <a:p>
            <a:r>
              <a:rPr lang="en-US" smtClean="0"/>
              <a:t>Important formulae were derived and extended calculation of skin effect were performed.</a:t>
            </a:r>
          </a:p>
          <a:p>
            <a:r>
              <a:rPr lang="en-US" smtClean="0"/>
              <a:t>All calculation and visualization were made by MATLAB, which is very effective instrument for technical calculation. The speed can be improved by cluster application.</a:t>
            </a:r>
          </a:p>
          <a:p>
            <a:r>
              <a:rPr lang="en-US" smtClean="0"/>
              <a:t>The results need experimental verification, which is in preparation. </a:t>
            </a:r>
          </a:p>
          <a:p>
            <a:endParaRPr lang="en-US" smtClean="0"/>
          </a:p>
          <a:p>
            <a:pPr>
              <a:buFontTx/>
              <a:buNone/>
            </a:pPr>
            <a:endParaRPr lang="cs-CZ"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err="1" smtClean="0"/>
              <a:t>Introduction</a:t>
            </a:r>
            <a:endParaRPr lang="cs-CZ" dirty="0"/>
          </a:p>
        </p:txBody>
      </p:sp>
      <p:sp>
        <p:nvSpPr>
          <p:cNvPr id="9219" name="Zástupný symbol pro obsah 2"/>
          <p:cNvSpPr>
            <a:spLocks noGrp="1"/>
          </p:cNvSpPr>
          <p:nvPr>
            <p:ph idx="1"/>
          </p:nvPr>
        </p:nvSpPr>
        <p:spPr/>
        <p:txBody>
          <a:bodyPr/>
          <a:lstStyle/>
          <a:p>
            <a:r>
              <a:rPr lang="en-US" smtClean="0"/>
              <a:t>Simulation of distribution point of power net is practically important.</a:t>
            </a:r>
          </a:p>
          <a:p>
            <a:r>
              <a:rPr lang="en-US" smtClean="0"/>
              <a:t>Very high forces between  conductors can exist and conductor heating can appear.</a:t>
            </a:r>
          </a:p>
          <a:p>
            <a:r>
              <a:rPr lang="en-US" smtClean="0"/>
              <a:t>Therefore, calculation of magnetic field and current distribution is important.</a:t>
            </a:r>
          </a:p>
          <a:p>
            <a:r>
              <a:rPr lang="en-US" smtClean="0"/>
              <a:t>Distribution of current and flux density are influenced by skin effect.</a:t>
            </a:r>
          </a:p>
          <a:p>
            <a:r>
              <a:rPr lang="en-US" smtClean="0"/>
              <a:t>Simple models of  2D skin effect and 2D magnetic field were prepared and important numerical results will be presented.</a:t>
            </a:r>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en-US"/>
          </a:p>
        </p:txBody>
      </p:sp>
      <p:sp>
        <p:nvSpPr>
          <p:cNvPr id="19459" name="Zástupný symbol pro obsah 2"/>
          <p:cNvSpPr>
            <a:spLocks noGrp="1"/>
          </p:cNvSpPr>
          <p:nvPr>
            <p:ph idx="1"/>
          </p:nvPr>
        </p:nvSpPr>
        <p:spPr/>
        <p:txBody>
          <a:bodyPr/>
          <a:lstStyle/>
          <a:p>
            <a:pPr algn="ctr"/>
            <a:endParaRPr lang="cs-CZ" smtClean="0"/>
          </a:p>
          <a:p>
            <a:pPr algn="ctr"/>
            <a:endParaRPr lang="cs-CZ" smtClean="0"/>
          </a:p>
          <a:p>
            <a:pPr algn="ctr"/>
            <a:endParaRPr lang="cs-CZ" smtClean="0"/>
          </a:p>
          <a:p>
            <a:pPr algn="ctr"/>
            <a:endParaRPr lang="cs-CZ" smtClean="0"/>
          </a:p>
          <a:p>
            <a:pPr algn="ctr">
              <a:buFontTx/>
              <a:buNone/>
            </a:pPr>
            <a:r>
              <a:rPr lang="cs-CZ" smtClean="0"/>
              <a:t>Thankyou for your attention</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23850" y="476250"/>
            <a:ext cx="8229600" cy="706438"/>
          </a:xfrm>
        </p:spPr>
        <p:txBody>
          <a:bodyPr>
            <a:normAutofit/>
          </a:bodyPr>
          <a:lstStyle/>
          <a:p>
            <a:pPr eaLnBrk="1" hangingPunct="1">
              <a:defRPr/>
            </a:pPr>
            <a:r>
              <a:rPr lang="cs-CZ" dirty="0" smtClean="0"/>
              <a:t>Skin </a:t>
            </a:r>
            <a:r>
              <a:rPr lang="cs-CZ" dirty="0" err="1" smtClean="0"/>
              <a:t>effect</a:t>
            </a:r>
            <a:r>
              <a:rPr lang="cs-CZ" dirty="0" smtClean="0"/>
              <a:t> - </a:t>
            </a:r>
            <a:r>
              <a:rPr lang="cs-CZ" dirty="0" err="1" smtClean="0"/>
              <a:t>Introduction</a:t>
            </a:r>
            <a:endParaRPr lang="cs-CZ" dirty="0" smtClean="0"/>
          </a:p>
        </p:txBody>
      </p:sp>
      <p:sp>
        <p:nvSpPr>
          <p:cNvPr id="10243" name="Rectangle 3"/>
          <p:cNvSpPr>
            <a:spLocks noGrp="1" noChangeArrowheads="1"/>
          </p:cNvSpPr>
          <p:nvPr>
            <p:ph idx="1"/>
          </p:nvPr>
        </p:nvSpPr>
        <p:spPr>
          <a:xfrm>
            <a:off x="214313" y="1357313"/>
            <a:ext cx="8713787" cy="1660525"/>
          </a:xfrm>
        </p:spPr>
        <p:txBody>
          <a:bodyPr/>
          <a:lstStyle/>
          <a:p>
            <a:pPr eaLnBrk="1" hangingPunct="1"/>
            <a:r>
              <a:rPr lang="en-US" sz="1800" dirty="0" smtClean="0"/>
              <a:t>Alternating current is ejected to edge of conductor due to the interaction of current from source and current produced by electromagnetic induction</a:t>
            </a:r>
          </a:p>
          <a:p>
            <a:pPr eaLnBrk="1" hangingPunct="1"/>
            <a:r>
              <a:rPr lang="en-US" sz="1800" dirty="0" smtClean="0"/>
              <a:t>Current flows mainly in thin layer at surface.</a:t>
            </a:r>
          </a:p>
          <a:p>
            <a:pPr eaLnBrk="1" hangingPunct="1"/>
            <a:r>
              <a:rPr lang="en-US" sz="1800" dirty="0" smtClean="0"/>
              <a:t>Its distribution depends on dimension, frequency and material parameters.</a:t>
            </a:r>
          </a:p>
          <a:p>
            <a:pPr eaLnBrk="1" hangingPunct="1"/>
            <a:endParaRPr lang="en-US" sz="1800" dirty="0" smtClean="0"/>
          </a:p>
          <a:p>
            <a:pPr eaLnBrk="1" hangingPunct="1"/>
            <a:endParaRPr lang="en-US" sz="1800" dirty="0" smtClean="0"/>
          </a:p>
        </p:txBody>
      </p:sp>
      <p:pic>
        <p:nvPicPr>
          <p:cNvPr id="6149" name="Picture 5"/>
          <p:cNvPicPr>
            <a:picLocks noChangeAspect="1" noChangeArrowheads="1"/>
          </p:cNvPicPr>
          <p:nvPr/>
        </p:nvPicPr>
        <p:blipFill>
          <a:blip r:embed="rId3" cstate="print"/>
          <a:srcRect/>
          <a:stretch>
            <a:fillRect/>
          </a:stretch>
        </p:blipFill>
        <p:spPr bwMode="auto">
          <a:xfrm>
            <a:off x="683568" y="3068960"/>
            <a:ext cx="3903663" cy="2928937"/>
          </a:xfrm>
          <a:prstGeom prst="rect">
            <a:avLst/>
          </a:prstGeom>
          <a:ln>
            <a:noFill/>
          </a:ln>
          <a:effectLst>
            <a:outerShdw blurRad="292100" dist="139700" dir="2700000" algn="tl" rotWithShape="0">
              <a:srgbClr val="333333">
                <a:alpha val="65000"/>
              </a:srgbClr>
            </a:outerShdw>
          </a:effectLst>
        </p:spPr>
      </p:pic>
      <p:sp>
        <p:nvSpPr>
          <p:cNvPr id="10245" name="TextovéPole 6"/>
          <p:cNvSpPr txBox="1">
            <a:spLocks noChangeArrowheads="1"/>
          </p:cNvSpPr>
          <p:nvPr/>
        </p:nvSpPr>
        <p:spPr bwMode="auto">
          <a:xfrm>
            <a:off x="5429250" y="2643188"/>
            <a:ext cx="2857500" cy="366712"/>
          </a:xfrm>
          <a:prstGeom prst="rect">
            <a:avLst/>
          </a:prstGeom>
          <a:noFill/>
          <a:ln w="9525">
            <a:noFill/>
            <a:miter lim="800000"/>
            <a:headEnd/>
            <a:tailEnd/>
          </a:ln>
        </p:spPr>
        <p:txBody>
          <a:bodyPr>
            <a:spAutoFit/>
          </a:bodyPr>
          <a:lstStyle/>
          <a:p>
            <a:r>
              <a:rPr lang="cs-CZ" dirty="0" err="1">
                <a:solidFill>
                  <a:schemeClr val="bg2"/>
                </a:solidFill>
              </a:rPr>
              <a:t>Passive</a:t>
            </a:r>
            <a:r>
              <a:rPr lang="cs-CZ" dirty="0">
                <a:solidFill>
                  <a:schemeClr val="bg2"/>
                </a:solidFill>
              </a:rPr>
              <a:t> </a:t>
            </a:r>
            <a:r>
              <a:rPr lang="cs-CZ" dirty="0" err="1">
                <a:solidFill>
                  <a:schemeClr val="bg2"/>
                </a:solidFill>
              </a:rPr>
              <a:t>task</a:t>
            </a:r>
            <a:r>
              <a:rPr lang="cs-CZ" dirty="0">
                <a:solidFill>
                  <a:schemeClr val="bg2"/>
                </a:solidFill>
              </a:rPr>
              <a:t> (eddy </a:t>
            </a:r>
            <a:r>
              <a:rPr lang="cs-CZ" dirty="0" err="1">
                <a:solidFill>
                  <a:schemeClr val="bg2"/>
                </a:solidFill>
              </a:rPr>
              <a:t>currents</a:t>
            </a:r>
            <a:r>
              <a:rPr lang="cs-CZ" dirty="0">
                <a:solidFill>
                  <a:schemeClr val="bg2"/>
                </a:solidFill>
              </a:rPr>
              <a:t>)</a:t>
            </a:r>
          </a:p>
        </p:txBody>
      </p:sp>
      <p:pic>
        <p:nvPicPr>
          <p:cNvPr id="9224" name="Picture 8" descr="C:\SKOLA\01 rocnik doktorske studium\EPVE prezentace\jev v blizkosti.jpg"/>
          <p:cNvPicPr>
            <a:picLocks noChangeAspect="1" noChangeArrowheads="1"/>
          </p:cNvPicPr>
          <p:nvPr/>
        </p:nvPicPr>
        <p:blipFill>
          <a:blip r:embed="rId4" cstate="print"/>
          <a:srcRect/>
          <a:stretch>
            <a:fillRect/>
          </a:stretch>
        </p:blipFill>
        <p:spPr bwMode="auto">
          <a:xfrm>
            <a:off x="5000625" y="3071813"/>
            <a:ext cx="3776663" cy="2928937"/>
          </a:xfrm>
          <a:prstGeom prst="rect">
            <a:avLst/>
          </a:prstGeom>
          <a:ln>
            <a:noFill/>
          </a:ln>
          <a:effectLst>
            <a:outerShdw blurRad="292100" dist="139700" dir="2700000" algn="tl" rotWithShape="0">
              <a:srgbClr val="333333">
                <a:alpha val="65000"/>
              </a:srgbClr>
            </a:outerShdw>
          </a:effectLst>
        </p:spPr>
      </p:pic>
      <p:sp>
        <p:nvSpPr>
          <p:cNvPr id="10247" name="TextovéPole 5"/>
          <p:cNvSpPr txBox="1">
            <a:spLocks noChangeArrowheads="1"/>
          </p:cNvSpPr>
          <p:nvPr/>
        </p:nvSpPr>
        <p:spPr bwMode="auto">
          <a:xfrm>
            <a:off x="971600" y="2636912"/>
            <a:ext cx="3094037" cy="366713"/>
          </a:xfrm>
          <a:prstGeom prst="rect">
            <a:avLst/>
          </a:prstGeom>
          <a:noFill/>
          <a:ln w="9525">
            <a:noFill/>
            <a:miter lim="800000"/>
            <a:headEnd/>
            <a:tailEnd/>
          </a:ln>
        </p:spPr>
        <p:txBody>
          <a:bodyPr>
            <a:spAutoFit/>
          </a:bodyPr>
          <a:lstStyle/>
          <a:p>
            <a:r>
              <a:rPr lang="cs-CZ" dirty="0" err="1">
                <a:solidFill>
                  <a:schemeClr val="bg2"/>
                </a:solidFill>
              </a:rPr>
              <a:t>Active</a:t>
            </a:r>
            <a:r>
              <a:rPr lang="cs-CZ" dirty="0">
                <a:solidFill>
                  <a:schemeClr val="bg2"/>
                </a:solidFill>
                <a:latin typeface="Grammound"/>
              </a:rPr>
              <a:t> </a:t>
            </a:r>
            <a:r>
              <a:rPr lang="cs-CZ" dirty="0" err="1">
                <a:solidFill>
                  <a:schemeClr val="bg2"/>
                </a:solidFill>
              </a:rPr>
              <a:t>task</a:t>
            </a:r>
            <a:r>
              <a:rPr lang="cs-CZ" dirty="0">
                <a:solidFill>
                  <a:schemeClr val="bg2"/>
                </a:solidFill>
              </a:rPr>
              <a:t>(skin </a:t>
            </a:r>
            <a:r>
              <a:rPr lang="cs-CZ" dirty="0" err="1">
                <a:solidFill>
                  <a:schemeClr val="bg2"/>
                </a:solidFill>
              </a:rPr>
              <a:t>effect</a:t>
            </a:r>
            <a:r>
              <a:rPr lang="cs-CZ" dirty="0">
                <a:solidFill>
                  <a:schemeClr val="bg2"/>
                </a:solidFill>
                <a:latin typeface="Grammound"/>
              </a:rPr>
              <a:t>)</a:t>
            </a:r>
          </a:p>
        </p:txBody>
      </p:sp>
      <p:sp>
        <p:nvSpPr>
          <p:cNvPr id="10248" name="TextovéPole 5"/>
          <p:cNvSpPr txBox="1">
            <a:spLocks noChangeArrowheads="1"/>
          </p:cNvSpPr>
          <p:nvPr/>
        </p:nvSpPr>
        <p:spPr bwMode="auto">
          <a:xfrm>
            <a:off x="2987675" y="5229225"/>
            <a:ext cx="1439863" cy="517525"/>
          </a:xfrm>
          <a:prstGeom prst="rect">
            <a:avLst/>
          </a:prstGeom>
          <a:solidFill>
            <a:schemeClr val="bg1"/>
          </a:solidFill>
          <a:ln w="9525">
            <a:noFill/>
            <a:miter lim="800000"/>
            <a:headEnd/>
            <a:tailEnd/>
          </a:ln>
        </p:spPr>
        <p:txBody>
          <a:bodyPr>
            <a:spAutoFit/>
          </a:bodyPr>
          <a:lstStyle/>
          <a:p>
            <a:r>
              <a:rPr lang="cs-CZ" sz="1400" dirty="0" err="1">
                <a:solidFill>
                  <a:schemeClr val="bg2"/>
                </a:solidFill>
                <a:latin typeface="Arial" pitchFamily="34" charset="0"/>
              </a:rPr>
              <a:t>Distribution</a:t>
            </a:r>
            <a:r>
              <a:rPr lang="cs-CZ" sz="1400" dirty="0">
                <a:solidFill>
                  <a:schemeClr val="bg2"/>
                </a:solidFill>
                <a:latin typeface="Arial" pitchFamily="34" charset="0"/>
              </a:rPr>
              <a:t> </a:t>
            </a:r>
            <a:r>
              <a:rPr lang="cs-CZ" sz="1400" dirty="0" err="1">
                <a:solidFill>
                  <a:schemeClr val="bg2"/>
                </a:solidFill>
                <a:latin typeface="Arial" pitchFamily="34" charset="0"/>
              </a:rPr>
              <a:t>current</a:t>
            </a:r>
            <a:r>
              <a:rPr lang="cs-CZ" sz="1400" dirty="0">
                <a:solidFill>
                  <a:schemeClr val="bg2"/>
                </a:solidFill>
                <a:latin typeface="Arial" pitchFamily="34" charset="0"/>
              </a:rPr>
              <a:t> </a:t>
            </a:r>
            <a:r>
              <a:rPr lang="cs-CZ" sz="1400" dirty="0" err="1">
                <a:solidFill>
                  <a:schemeClr val="bg2"/>
                </a:solidFill>
                <a:latin typeface="Arial" pitchFamily="34" charset="0"/>
              </a:rPr>
              <a:t>field</a:t>
            </a:r>
            <a:endParaRPr lang="cs-CZ" sz="1400" dirty="0">
              <a:solidFill>
                <a:schemeClr val="bg2"/>
              </a:solidFill>
              <a:latin typeface="Arial" pitchFamily="34" charset="0"/>
            </a:endParaRPr>
          </a:p>
        </p:txBody>
      </p:sp>
      <p:sp>
        <p:nvSpPr>
          <p:cNvPr id="10249" name="TextovéPole 5"/>
          <p:cNvSpPr txBox="1">
            <a:spLocks noChangeArrowheads="1"/>
          </p:cNvSpPr>
          <p:nvPr/>
        </p:nvSpPr>
        <p:spPr bwMode="auto">
          <a:xfrm>
            <a:off x="3203848" y="3068960"/>
            <a:ext cx="1223963" cy="517525"/>
          </a:xfrm>
          <a:prstGeom prst="rect">
            <a:avLst/>
          </a:prstGeom>
          <a:solidFill>
            <a:schemeClr val="bg1"/>
          </a:solidFill>
          <a:ln w="9525">
            <a:noFill/>
            <a:miter lim="800000"/>
            <a:headEnd/>
            <a:tailEnd/>
          </a:ln>
        </p:spPr>
        <p:txBody>
          <a:bodyPr>
            <a:spAutoFit/>
          </a:bodyPr>
          <a:lstStyle/>
          <a:p>
            <a:r>
              <a:rPr lang="cs-CZ" sz="1400" dirty="0" err="1">
                <a:solidFill>
                  <a:schemeClr val="bg2"/>
                </a:solidFill>
                <a:latin typeface="Arial" pitchFamily="34" charset="0"/>
              </a:rPr>
              <a:t>Magnetic</a:t>
            </a:r>
            <a:r>
              <a:rPr lang="cs-CZ" sz="1400" dirty="0">
                <a:solidFill>
                  <a:schemeClr val="bg2"/>
                </a:solidFill>
                <a:latin typeface="Arial" pitchFamily="34" charset="0"/>
              </a:rPr>
              <a:t> </a:t>
            </a:r>
            <a:r>
              <a:rPr lang="cs-CZ" sz="1400" dirty="0" err="1">
                <a:solidFill>
                  <a:schemeClr val="bg2"/>
                </a:solidFill>
                <a:latin typeface="Arial" pitchFamily="34" charset="0"/>
              </a:rPr>
              <a:t>field</a:t>
            </a:r>
            <a:endParaRPr lang="cs-CZ" sz="1400" dirty="0">
              <a:solidFill>
                <a:schemeClr val="bg2"/>
              </a:solidFill>
              <a:latin typeface="Arial" pitchFamily="34" charset="0"/>
            </a:endParaRPr>
          </a:p>
        </p:txBody>
      </p:sp>
      <p:sp>
        <p:nvSpPr>
          <p:cNvPr id="10250" name="TextovéPole 5"/>
          <p:cNvSpPr txBox="1">
            <a:spLocks noChangeArrowheads="1"/>
          </p:cNvSpPr>
          <p:nvPr/>
        </p:nvSpPr>
        <p:spPr bwMode="auto">
          <a:xfrm>
            <a:off x="7164388" y="3068638"/>
            <a:ext cx="1223962" cy="517525"/>
          </a:xfrm>
          <a:prstGeom prst="rect">
            <a:avLst/>
          </a:prstGeom>
          <a:solidFill>
            <a:schemeClr val="bg1"/>
          </a:solidFill>
          <a:ln w="9525">
            <a:noFill/>
            <a:miter lim="800000"/>
            <a:headEnd/>
            <a:tailEnd/>
          </a:ln>
        </p:spPr>
        <p:txBody>
          <a:bodyPr>
            <a:spAutoFit/>
          </a:bodyPr>
          <a:lstStyle/>
          <a:p>
            <a:r>
              <a:rPr lang="cs-CZ" sz="1400">
                <a:solidFill>
                  <a:schemeClr val="bg2"/>
                </a:solidFill>
                <a:latin typeface="Arial" pitchFamily="34" charset="0"/>
              </a:rPr>
              <a:t>Magnetic field</a:t>
            </a:r>
          </a:p>
        </p:txBody>
      </p:sp>
      <p:sp>
        <p:nvSpPr>
          <p:cNvPr id="10251" name="TextovéPole 5"/>
          <p:cNvSpPr txBox="1">
            <a:spLocks noChangeArrowheads="1"/>
          </p:cNvSpPr>
          <p:nvPr/>
        </p:nvSpPr>
        <p:spPr bwMode="auto">
          <a:xfrm>
            <a:off x="7668344" y="5445224"/>
            <a:ext cx="1008062" cy="457200"/>
          </a:xfrm>
          <a:prstGeom prst="rect">
            <a:avLst/>
          </a:prstGeom>
          <a:solidFill>
            <a:schemeClr val="bg1"/>
          </a:solidFill>
          <a:ln w="9525">
            <a:noFill/>
            <a:miter lim="800000"/>
            <a:headEnd/>
            <a:tailEnd/>
          </a:ln>
        </p:spPr>
        <p:txBody>
          <a:bodyPr>
            <a:spAutoFit/>
          </a:bodyPr>
          <a:lstStyle/>
          <a:p>
            <a:r>
              <a:rPr lang="cs-CZ" sz="1200" dirty="0" err="1">
                <a:solidFill>
                  <a:schemeClr val="bg2"/>
                </a:solidFill>
                <a:latin typeface="Arial" pitchFamily="34" charset="0"/>
              </a:rPr>
              <a:t>Distribution</a:t>
            </a:r>
            <a:r>
              <a:rPr lang="cs-CZ" sz="1200" dirty="0">
                <a:solidFill>
                  <a:schemeClr val="bg2"/>
                </a:solidFill>
                <a:latin typeface="Arial" pitchFamily="34" charset="0"/>
              </a:rPr>
              <a:t> </a:t>
            </a:r>
            <a:r>
              <a:rPr lang="cs-CZ" sz="1200" dirty="0" err="1">
                <a:solidFill>
                  <a:schemeClr val="bg2"/>
                </a:solidFill>
                <a:latin typeface="Arial" pitchFamily="34" charset="0"/>
              </a:rPr>
              <a:t>current</a:t>
            </a:r>
            <a:r>
              <a:rPr lang="cs-CZ" sz="1200" dirty="0">
                <a:solidFill>
                  <a:schemeClr val="bg2"/>
                </a:solidFill>
                <a:latin typeface="Arial" pitchFamily="34" charset="0"/>
              </a:rPr>
              <a:t> </a:t>
            </a:r>
            <a:r>
              <a:rPr lang="cs-CZ" sz="1200" dirty="0" err="1">
                <a:solidFill>
                  <a:schemeClr val="bg2"/>
                </a:solidFill>
                <a:latin typeface="Arial" pitchFamily="34" charset="0"/>
              </a:rPr>
              <a:t>field</a:t>
            </a:r>
            <a:endParaRPr lang="cs-CZ" sz="1200" dirty="0">
              <a:solidFill>
                <a:schemeClr val="bg2"/>
              </a:solidFill>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p:cNvSpPr>
          <p:nvPr/>
        </p:nvSpPr>
        <p:spPr bwMode="auto">
          <a:xfrm>
            <a:off x="250825" y="115888"/>
            <a:ext cx="8642350" cy="1081087"/>
          </a:xfrm>
          <a:prstGeom prst="rect">
            <a:avLst/>
          </a:prstGeom>
          <a:noFill/>
          <a:ln w="9525">
            <a:noFill/>
            <a:miter lim="800000"/>
            <a:headEnd/>
            <a:tailEnd/>
          </a:ln>
        </p:spPr>
        <p:txBody>
          <a:bodyPr anchor="b"/>
          <a:lstStyle/>
          <a:p>
            <a:r>
              <a:rPr lang="cs-CZ" sz="2800" b="1">
                <a:solidFill>
                  <a:schemeClr val="tx2"/>
                </a:solidFill>
                <a:effectLst>
                  <a:outerShdw blurRad="38100" dist="38100" dir="2700000" algn="tl">
                    <a:srgbClr val="C0C0C0"/>
                  </a:outerShdw>
                </a:effectLst>
                <a:latin typeface="Tahoma" pitchFamily="34" charset="0"/>
              </a:rPr>
              <a:t>Skin effect – 1D solution for layer</a:t>
            </a:r>
          </a:p>
        </p:txBody>
      </p:sp>
      <p:sp>
        <p:nvSpPr>
          <p:cNvPr id="1037" name="Rectangle 3"/>
          <p:cNvSpPr>
            <a:spLocks noChangeArrowheads="1"/>
          </p:cNvSpPr>
          <p:nvPr/>
        </p:nvSpPr>
        <p:spPr bwMode="auto">
          <a:xfrm>
            <a:off x="179388" y="1385888"/>
            <a:ext cx="7607300" cy="5067300"/>
          </a:xfrm>
          <a:prstGeom prst="rect">
            <a:avLst/>
          </a:prstGeom>
          <a:noFill/>
          <a:ln w="9525">
            <a:noFill/>
            <a:miter lim="800000"/>
            <a:headEnd/>
            <a:tailEnd/>
          </a:ln>
        </p:spPr>
        <p:txBody>
          <a:bodyPr/>
          <a:lstStyle/>
          <a:p>
            <a:pPr marL="342900" indent="-342900">
              <a:spcBef>
                <a:spcPct val="20000"/>
              </a:spcBef>
              <a:buFontTx/>
              <a:buChar char="•"/>
            </a:pPr>
            <a:r>
              <a:rPr lang="en-US">
                <a:latin typeface="Tahoma" pitchFamily="34" charset="0"/>
              </a:rPr>
              <a:t>The</a:t>
            </a:r>
            <a:r>
              <a:rPr lang="cs-CZ">
                <a:latin typeface="Tahoma" pitchFamily="34" charset="0"/>
              </a:rPr>
              <a:t> coordinate </a:t>
            </a:r>
            <a:r>
              <a:rPr lang="en-US">
                <a:latin typeface="Tahoma" pitchFamily="34" charset="0"/>
              </a:rPr>
              <a:t>of electric</a:t>
            </a:r>
            <a:r>
              <a:rPr lang="cs-CZ">
                <a:latin typeface="Tahoma" pitchFamily="34" charset="0"/>
              </a:rPr>
              <a:t> field</a:t>
            </a:r>
            <a:r>
              <a:rPr lang="en-US">
                <a:latin typeface="Tahoma" pitchFamily="34" charset="0"/>
              </a:rPr>
              <a:t> </a:t>
            </a:r>
            <a:endParaRPr lang="cs-CZ" i="1" baseline="-25000">
              <a:latin typeface="Tahoma" pitchFamily="34" charset="0"/>
            </a:endParaRPr>
          </a:p>
          <a:p>
            <a:pPr marL="342900" indent="-342900">
              <a:spcBef>
                <a:spcPct val="20000"/>
              </a:spcBef>
              <a:buFontTx/>
              <a:buChar char="-"/>
            </a:pPr>
            <a:endParaRPr lang="cs-CZ" sz="2000" i="1" baseline="-25000">
              <a:latin typeface="Tahoma" pitchFamily="34" charset="0"/>
            </a:endParaRPr>
          </a:p>
          <a:p>
            <a:pPr marL="342900" indent="-342900">
              <a:spcBef>
                <a:spcPct val="20000"/>
              </a:spcBef>
              <a:buFontTx/>
              <a:buChar char="-"/>
            </a:pPr>
            <a:endParaRPr lang="cs-CZ" sz="2000">
              <a:latin typeface="Tahoma" pitchFamily="34" charset="0"/>
            </a:endParaRPr>
          </a:p>
          <a:p>
            <a:pPr marL="342900" indent="-342900">
              <a:spcBef>
                <a:spcPct val="20000"/>
              </a:spcBef>
              <a:buFontTx/>
              <a:buChar char="-"/>
            </a:pPr>
            <a:endParaRPr lang="cs-CZ" sz="2000">
              <a:latin typeface="Tahoma" pitchFamily="34" charset="0"/>
            </a:endParaRPr>
          </a:p>
          <a:p>
            <a:pPr marL="342900" indent="-342900">
              <a:spcBef>
                <a:spcPct val="20000"/>
              </a:spcBef>
              <a:buFont typeface="Arial" pitchFamily="34" charset="0"/>
              <a:buChar char="•"/>
            </a:pPr>
            <a:r>
              <a:rPr lang="cs-CZ" sz="2000">
                <a:latin typeface="Tahoma" pitchFamily="34" charset="0"/>
              </a:rPr>
              <a:t> Boundary conditions 								    </a:t>
            </a:r>
            <a:r>
              <a:rPr lang="cs-CZ">
                <a:latin typeface="Tahoma" pitchFamily="34" charset="0"/>
              </a:rPr>
              <a:t>tangencial components</a:t>
            </a:r>
          </a:p>
          <a:p>
            <a:pPr marL="342900" indent="-342900">
              <a:spcBef>
                <a:spcPct val="20000"/>
              </a:spcBef>
            </a:pPr>
            <a:r>
              <a:rPr lang="cs-CZ">
                <a:latin typeface="Tahoma" pitchFamily="34" charset="0"/>
              </a:rPr>
              <a:t>				     normal components</a:t>
            </a:r>
          </a:p>
          <a:p>
            <a:pPr marL="342900" indent="-342900">
              <a:spcBef>
                <a:spcPct val="20000"/>
              </a:spcBef>
            </a:pPr>
            <a:r>
              <a:rPr lang="cs-CZ" sz="2000">
                <a:latin typeface="Tahoma" pitchFamily="34" charset="0"/>
              </a:rPr>
              <a:t> 		</a:t>
            </a:r>
            <a:r>
              <a:rPr lang="cs-CZ" sz="1600">
                <a:latin typeface="Tahoma" pitchFamily="34" charset="0"/>
              </a:rPr>
              <a:t>for </a:t>
            </a:r>
            <a:r>
              <a:rPr lang="cs-CZ" sz="1600" i="1">
                <a:latin typeface="Tahoma" pitchFamily="34" charset="0"/>
              </a:rPr>
              <a:t>x </a:t>
            </a:r>
            <a:r>
              <a:rPr lang="cs-CZ" sz="1600">
                <a:latin typeface="Tahoma" pitchFamily="34" charset="0"/>
              </a:rPr>
              <a:t>= a is </a:t>
            </a:r>
            <a:r>
              <a:rPr lang="cs-CZ" sz="1600" i="1">
                <a:latin typeface="Tahoma" pitchFamily="34" charset="0"/>
              </a:rPr>
              <a:t>E</a:t>
            </a:r>
            <a:r>
              <a:rPr lang="en-US" sz="1600" i="1" baseline="-25000">
                <a:latin typeface="Tahoma" pitchFamily="34" charset="0"/>
              </a:rPr>
              <a:t>z </a:t>
            </a:r>
            <a:r>
              <a:rPr lang="cs-CZ" sz="1600">
                <a:latin typeface="Tahoma" pitchFamily="34" charset="0"/>
              </a:rPr>
              <a:t>=</a:t>
            </a:r>
            <a:r>
              <a:rPr lang="cs-CZ" sz="1600" i="1">
                <a:latin typeface="Tahoma" pitchFamily="34" charset="0"/>
              </a:rPr>
              <a:t> E</a:t>
            </a:r>
            <a:r>
              <a:rPr lang="cs-CZ" sz="1600" i="1" baseline="-25000">
                <a:latin typeface="Tahoma" pitchFamily="34" charset="0"/>
              </a:rPr>
              <a:t>0</a:t>
            </a:r>
            <a:endParaRPr lang="cs-CZ" sz="1600">
              <a:latin typeface="Tahoma" pitchFamily="34" charset="0"/>
            </a:endParaRPr>
          </a:p>
          <a:p>
            <a:pPr marL="342900" indent="-342900">
              <a:spcBef>
                <a:spcPct val="20000"/>
              </a:spcBef>
            </a:pPr>
            <a:r>
              <a:rPr lang="cs-CZ" sz="1600">
                <a:latin typeface="Tahoma" pitchFamily="34" charset="0"/>
              </a:rPr>
              <a:t>		for </a:t>
            </a:r>
            <a:r>
              <a:rPr lang="cs-CZ" sz="1600" i="1">
                <a:latin typeface="Tahoma" pitchFamily="34" charset="0"/>
              </a:rPr>
              <a:t>x </a:t>
            </a:r>
            <a:r>
              <a:rPr lang="cs-CZ" sz="1600">
                <a:latin typeface="Tahoma" pitchFamily="34" charset="0"/>
              </a:rPr>
              <a:t>= -a is </a:t>
            </a:r>
            <a:r>
              <a:rPr lang="cs-CZ" sz="1600" i="1">
                <a:latin typeface="Tahoma" pitchFamily="34" charset="0"/>
              </a:rPr>
              <a:t>E</a:t>
            </a:r>
            <a:r>
              <a:rPr lang="en-US" sz="1600" i="1" baseline="-25000">
                <a:latin typeface="Tahoma" pitchFamily="34" charset="0"/>
              </a:rPr>
              <a:t>z </a:t>
            </a:r>
            <a:r>
              <a:rPr lang="cs-CZ" sz="1600">
                <a:latin typeface="Tahoma" pitchFamily="34" charset="0"/>
              </a:rPr>
              <a:t>=</a:t>
            </a:r>
            <a:r>
              <a:rPr lang="cs-CZ" sz="1600" i="1">
                <a:latin typeface="Tahoma" pitchFamily="34" charset="0"/>
              </a:rPr>
              <a:t> E</a:t>
            </a:r>
            <a:r>
              <a:rPr lang="cs-CZ" sz="1600" i="1" baseline="-25000">
                <a:latin typeface="Tahoma" pitchFamily="34" charset="0"/>
              </a:rPr>
              <a:t>0</a:t>
            </a:r>
            <a:endParaRPr lang="cs-CZ" sz="1600">
              <a:latin typeface="Tahoma" pitchFamily="34" charset="0"/>
            </a:endParaRPr>
          </a:p>
          <a:p>
            <a:pPr marL="342900" indent="-342900">
              <a:spcBef>
                <a:spcPct val="20000"/>
              </a:spcBef>
              <a:buFontTx/>
              <a:buChar char="•"/>
            </a:pPr>
            <a:r>
              <a:rPr lang="cs-CZ" sz="2000">
                <a:latin typeface="Tahoma" pitchFamily="34" charset="0"/>
              </a:rPr>
              <a:t>Initial conditions is replaced by steady state for harmonic generation</a:t>
            </a:r>
          </a:p>
          <a:p>
            <a:pPr marL="342900" indent="-342900">
              <a:spcBef>
                <a:spcPct val="20000"/>
              </a:spcBef>
              <a:buFontTx/>
              <a:buChar char="•"/>
            </a:pPr>
            <a:r>
              <a:rPr lang="cs-CZ" sz="2000">
                <a:latin typeface="Tahoma" pitchFamily="34" charset="0"/>
              </a:rPr>
              <a:t>Final solution for layer</a:t>
            </a:r>
          </a:p>
        </p:txBody>
      </p:sp>
      <p:graphicFrame>
        <p:nvGraphicFramePr>
          <p:cNvPr id="1026" name="Object 4"/>
          <p:cNvGraphicFramePr>
            <a:graphicFrameLocks noChangeAspect="1"/>
          </p:cNvGraphicFramePr>
          <p:nvPr/>
        </p:nvGraphicFramePr>
        <p:xfrm>
          <a:off x="3571875" y="5688013"/>
          <a:ext cx="2817813" cy="669925"/>
        </p:xfrm>
        <a:graphic>
          <a:graphicData uri="http://schemas.openxmlformats.org/presentationml/2006/ole">
            <p:oleObj spid="_x0000_s1026" name="Rovnice" r:id="rId3" imgW="1701720" imgH="444240" progId="Equation.3">
              <p:embed/>
            </p:oleObj>
          </a:graphicData>
        </a:graphic>
      </p:graphicFrame>
      <p:graphicFrame>
        <p:nvGraphicFramePr>
          <p:cNvPr id="1027" name="Object 7"/>
          <p:cNvGraphicFramePr>
            <a:graphicFrameLocks noChangeAspect="1"/>
          </p:cNvGraphicFramePr>
          <p:nvPr/>
        </p:nvGraphicFramePr>
        <p:xfrm>
          <a:off x="785813" y="1785938"/>
          <a:ext cx="2486025" cy="363537"/>
        </p:xfrm>
        <a:graphic>
          <a:graphicData uri="http://schemas.openxmlformats.org/presentationml/2006/ole">
            <p:oleObj spid="_x0000_s1027" name="Rovnice" r:id="rId4" imgW="1650960" imgH="241200" progId="Equation.3">
              <p:embed/>
            </p:oleObj>
          </a:graphicData>
        </a:graphic>
      </p:graphicFrame>
      <p:graphicFrame>
        <p:nvGraphicFramePr>
          <p:cNvPr id="1028" name="Object 8"/>
          <p:cNvGraphicFramePr>
            <a:graphicFrameLocks noChangeAspect="1"/>
          </p:cNvGraphicFramePr>
          <p:nvPr/>
        </p:nvGraphicFramePr>
        <p:xfrm>
          <a:off x="2124075" y="4724400"/>
          <a:ext cx="1800225" cy="363538"/>
        </p:xfrm>
        <a:graphic>
          <a:graphicData uri="http://schemas.openxmlformats.org/presentationml/2006/ole">
            <p:oleObj spid="_x0000_s1028" name="Rovnice" r:id="rId5" imgW="1193760" imgH="241200" progId="Equation.3">
              <p:embed/>
            </p:oleObj>
          </a:graphicData>
        </a:graphic>
      </p:graphicFrame>
      <p:graphicFrame>
        <p:nvGraphicFramePr>
          <p:cNvPr id="1029" name="Object 9"/>
          <p:cNvGraphicFramePr>
            <a:graphicFrameLocks noChangeAspect="1"/>
          </p:cNvGraphicFramePr>
          <p:nvPr/>
        </p:nvGraphicFramePr>
        <p:xfrm>
          <a:off x="1000125" y="2143125"/>
          <a:ext cx="1951038" cy="630238"/>
        </p:xfrm>
        <a:graphic>
          <a:graphicData uri="http://schemas.openxmlformats.org/presentationml/2006/ole">
            <p:oleObj spid="_x0000_s1029" name="Rovnice" r:id="rId6" imgW="1180800" imgH="419040" progId="Equation.3">
              <p:embed/>
            </p:oleObj>
          </a:graphicData>
        </a:graphic>
      </p:graphicFrame>
      <p:graphicFrame>
        <p:nvGraphicFramePr>
          <p:cNvPr id="1030" name="Object 10"/>
          <p:cNvGraphicFramePr>
            <a:graphicFrameLocks noChangeAspect="1"/>
          </p:cNvGraphicFramePr>
          <p:nvPr/>
        </p:nvGraphicFramePr>
        <p:xfrm>
          <a:off x="849313" y="5634038"/>
          <a:ext cx="2436812" cy="723900"/>
        </p:xfrm>
        <a:graphic>
          <a:graphicData uri="http://schemas.openxmlformats.org/presentationml/2006/ole">
            <p:oleObj spid="_x0000_s1030" name="Rovnice" r:id="rId7" imgW="1625400" imgH="482400" progId="Equation.3">
              <p:embed/>
            </p:oleObj>
          </a:graphicData>
        </a:graphic>
      </p:graphicFrame>
      <p:sp>
        <p:nvSpPr>
          <p:cNvPr id="1038" name="TextovéPole 12"/>
          <p:cNvSpPr txBox="1">
            <a:spLocks noChangeArrowheads="1"/>
          </p:cNvSpPr>
          <p:nvPr/>
        </p:nvSpPr>
        <p:spPr bwMode="auto">
          <a:xfrm>
            <a:off x="4781550" y="5143500"/>
            <a:ext cx="769938" cy="366713"/>
          </a:xfrm>
          <a:prstGeom prst="rect">
            <a:avLst/>
          </a:prstGeom>
          <a:noFill/>
          <a:ln w="9525">
            <a:noFill/>
            <a:miter lim="800000"/>
            <a:headEnd/>
            <a:tailEnd/>
          </a:ln>
        </p:spPr>
        <p:txBody>
          <a:bodyPr wrap="none">
            <a:spAutoFit/>
          </a:bodyPr>
          <a:lstStyle/>
          <a:p>
            <a:r>
              <a:rPr lang="cs-CZ"/>
              <a:t>where:</a:t>
            </a:r>
          </a:p>
        </p:txBody>
      </p:sp>
      <p:graphicFrame>
        <p:nvGraphicFramePr>
          <p:cNvPr id="1031" name="Object 11"/>
          <p:cNvGraphicFramePr>
            <a:graphicFrameLocks noChangeAspect="1"/>
          </p:cNvGraphicFramePr>
          <p:nvPr/>
        </p:nvGraphicFramePr>
        <p:xfrm>
          <a:off x="928688" y="3425825"/>
          <a:ext cx="931862" cy="360363"/>
        </p:xfrm>
        <a:graphic>
          <a:graphicData uri="http://schemas.openxmlformats.org/presentationml/2006/ole">
            <p:oleObj spid="_x0000_s1031" name="Rovnice" r:id="rId8" imgW="622080" imgH="241200" progId="Equation.3">
              <p:embed/>
            </p:oleObj>
          </a:graphicData>
        </a:graphic>
      </p:graphicFrame>
      <p:graphicFrame>
        <p:nvGraphicFramePr>
          <p:cNvPr id="1032" name="Object 12"/>
          <p:cNvGraphicFramePr>
            <a:graphicFrameLocks noChangeAspect="1"/>
          </p:cNvGraphicFramePr>
          <p:nvPr/>
        </p:nvGraphicFramePr>
        <p:xfrm>
          <a:off x="927100" y="3070225"/>
          <a:ext cx="930275" cy="358775"/>
        </p:xfrm>
        <a:graphic>
          <a:graphicData uri="http://schemas.openxmlformats.org/presentationml/2006/ole">
            <p:oleObj spid="_x0000_s1032" name="Editor rovnic 3.0" r:id="rId9" imgW="622080" imgH="241200" progId="Equation.3">
              <p:embed/>
            </p:oleObj>
          </a:graphicData>
        </a:graphic>
      </p:graphicFrame>
      <p:graphicFrame>
        <p:nvGraphicFramePr>
          <p:cNvPr id="1033" name="Object 13"/>
          <p:cNvGraphicFramePr>
            <a:graphicFrameLocks noChangeAspect="1"/>
          </p:cNvGraphicFramePr>
          <p:nvPr/>
        </p:nvGraphicFramePr>
        <p:xfrm>
          <a:off x="2212975" y="3068638"/>
          <a:ext cx="930275" cy="360362"/>
        </p:xfrm>
        <a:graphic>
          <a:graphicData uri="http://schemas.openxmlformats.org/presentationml/2006/ole">
            <p:oleObj spid="_x0000_s1033" name="Rovnice" r:id="rId10" imgW="622080" imgH="241200" progId="Equation.3">
              <p:embed/>
            </p:oleObj>
          </a:graphicData>
        </a:graphic>
      </p:graphicFrame>
      <p:graphicFrame>
        <p:nvGraphicFramePr>
          <p:cNvPr id="1034" name="Object 15"/>
          <p:cNvGraphicFramePr>
            <a:graphicFrameLocks noChangeAspect="1"/>
          </p:cNvGraphicFramePr>
          <p:nvPr/>
        </p:nvGraphicFramePr>
        <p:xfrm>
          <a:off x="2211388" y="3425825"/>
          <a:ext cx="931862" cy="360363"/>
        </p:xfrm>
        <a:graphic>
          <a:graphicData uri="http://schemas.openxmlformats.org/presentationml/2006/ole">
            <p:oleObj spid="_x0000_s1034" name="Rovnice" r:id="rId11" imgW="622080" imgH="241200" progId="Equation.3">
              <p:embed/>
            </p:oleObj>
          </a:graphicData>
        </a:graphic>
      </p:graphicFrame>
      <p:graphicFrame>
        <p:nvGraphicFramePr>
          <p:cNvPr id="1035" name="Object 16"/>
          <p:cNvGraphicFramePr>
            <a:graphicFrameLocks noChangeAspect="1"/>
          </p:cNvGraphicFramePr>
          <p:nvPr/>
        </p:nvGraphicFramePr>
        <p:xfrm>
          <a:off x="3708400" y="1341438"/>
          <a:ext cx="341313" cy="430212"/>
        </p:xfrm>
        <a:graphic>
          <a:graphicData uri="http://schemas.openxmlformats.org/presentationml/2006/ole">
            <p:oleObj spid="_x0000_s1035" name="Rovnice" r:id="rId12" imgW="190440" imgH="241200" progId="Equation.3">
              <p:embed/>
            </p:oleObj>
          </a:graphicData>
        </a:graphic>
      </p:graphicFrame>
      <p:pic>
        <p:nvPicPr>
          <p:cNvPr id="1039" name="Picture 16" descr="Grafika2"/>
          <p:cNvPicPr>
            <a:picLocks noChangeAspect="1" noChangeArrowheads="1"/>
          </p:cNvPicPr>
          <p:nvPr/>
        </p:nvPicPr>
        <p:blipFill>
          <a:blip r:embed="rId13" cstate="print"/>
          <a:srcRect/>
          <a:stretch>
            <a:fillRect/>
          </a:stretch>
        </p:blipFill>
        <p:spPr bwMode="auto">
          <a:xfrm>
            <a:off x="5935663" y="1341438"/>
            <a:ext cx="3013075"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r>
              <a:rPr lang="cs-CZ" smtClean="0">
                <a:solidFill>
                  <a:schemeClr val="tx1"/>
                </a:solidFill>
              </a:rPr>
              <a:t>Real and imaginary component</a:t>
            </a:r>
            <a:r>
              <a:rPr lang="en-US" smtClean="0">
                <a:solidFill>
                  <a:schemeClr val="tx1"/>
                </a:solidFill>
              </a:rPr>
              <a:t> of current density</a:t>
            </a:r>
            <a:r>
              <a:rPr lang="cs-CZ" smtClean="0">
                <a:solidFill>
                  <a:schemeClr val="tx1"/>
                </a:solidFill>
              </a:rPr>
              <a:t> in layer (1D solution)</a:t>
            </a:r>
          </a:p>
        </p:txBody>
      </p:sp>
      <p:pic>
        <p:nvPicPr>
          <p:cNvPr id="15" name="real,img,I.mpeg">
            <a:hlinkClick r:id="" action="ppaction://media"/>
          </p:cNvPr>
          <p:cNvPicPr>
            <a:picLocks noGrp="1" noRot="1" noChangeAspect="1"/>
          </p:cNvPicPr>
          <p:nvPr>
            <p:ph idx="1"/>
            <a:videoFile r:link="rId1"/>
          </p:nvPr>
        </p:nvPicPr>
        <p:blipFill>
          <a:blip r:embed="rId3" cstate="print"/>
          <a:srcRect/>
          <a:stretch>
            <a:fillRect/>
          </a:stretch>
        </p:blipFill>
        <p:spPr>
          <a:xfrm>
            <a:off x="3810000" y="1752600"/>
            <a:ext cx="5334000" cy="3962400"/>
          </a:xfrm>
        </p:spPr>
      </p:pic>
      <p:sp>
        <p:nvSpPr>
          <p:cNvPr id="16" name="Rectangle 3"/>
          <p:cNvSpPr txBox="1">
            <a:spLocks noChangeArrowheads="1"/>
          </p:cNvSpPr>
          <p:nvPr/>
        </p:nvSpPr>
        <p:spPr bwMode="auto">
          <a:xfrm>
            <a:off x="179388" y="1385888"/>
            <a:ext cx="3678237" cy="50673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pPr>
            <a:r>
              <a:rPr lang="en-US" sz="2000" dirty="0">
                <a:effectLst>
                  <a:outerShdw blurRad="38100" dist="38100" dir="2700000" algn="tl">
                    <a:srgbClr val="C0C0C0"/>
                  </a:outerShdw>
                </a:effectLst>
                <a:latin typeface="Arial" pitchFamily="34" charset="0"/>
              </a:rPr>
              <a:t>Current distribution </a:t>
            </a:r>
          </a:p>
          <a:p>
            <a:pPr marL="742950" lvl="1" indent="-285750">
              <a:spcBef>
                <a:spcPct val="20000"/>
              </a:spcBef>
              <a:buClr>
                <a:schemeClr val="hlink"/>
              </a:buClr>
              <a:buSzPct val="70000"/>
              <a:buFont typeface="Wingdings" pitchFamily="2" charset="2"/>
              <a:buChar char="n"/>
            </a:pPr>
            <a:r>
              <a:rPr lang="en-US" sz="2000" dirty="0">
                <a:effectLst>
                  <a:outerShdw blurRad="38100" dist="38100" dir="2700000" algn="tl">
                    <a:srgbClr val="C0C0C0"/>
                  </a:outerShdw>
                </a:effectLst>
                <a:latin typeface="Arial" pitchFamily="34" charset="0"/>
              </a:rPr>
              <a:t>In given time </a:t>
            </a:r>
          </a:p>
          <a:p>
            <a:pPr marL="742950" lvl="1" indent="-285750">
              <a:spcBef>
                <a:spcPct val="20000"/>
              </a:spcBef>
              <a:buClr>
                <a:schemeClr val="hlink"/>
              </a:buClr>
              <a:buSzPct val="70000"/>
              <a:buFont typeface="Wingdings" pitchFamily="2" charset="2"/>
              <a:buChar char="n"/>
            </a:pPr>
            <a:r>
              <a:rPr lang="en-US" sz="2000" dirty="0">
                <a:effectLst>
                  <a:outerShdw blurRad="38100" dist="38100" dir="2700000" algn="tl">
                    <a:srgbClr val="C0C0C0"/>
                  </a:outerShdw>
                </a:effectLst>
                <a:latin typeface="Arial" pitchFamily="34" charset="0"/>
              </a:rPr>
              <a:t>Real and imaginary component</a:t>
            </a:r>
            <a:endParaRPr lang="cs-CZ" sz="2000" dirty="0">
              <a:effectLst>
                <a:outerShdw blurRad="38100" dist="38100" dir="2700000" algn="tl">
                  <a:srgbClr val="C0C0C0"/>
                </a:outerShdw>
              </a:effectLst>
              <a:latin typeface="Arial" pitchFamily="34" charset="0"/>
            </a:endParaRPr>
          </a:p>
          <a:p>
            <a:pPr marL="342900" indent="-342900">
              <a:spcBef>
                <a:spcPct val="20000"/>
              </a:spcBef>
              <a:buClr>
                <a:schemeClr val="hlink"/>
              </a:buClr>
              <a:buSzPct val="70000"/>
              <a:buFont typeface="Wingdings" pitchFamily="2" charset="2"/>
              <a:buChar char="n"/>
            </a:pPr>
            <a:r>
              <a:rPr lang="cs-CZ" sz="2000" dirty="0" err="1">
                <a:effectLst>
                  <a:outerShdw blurRad="38100" dist="38100" dir="2700000" algn="tl">
                    <a:srgbClr val="C0C0C0"/>
                  </a:outerShdw>
                </a:effectLst>
                <a:latin typeface="Arial" pitchFamily="34" charset="0"/>
              </a:rPr>
              <a:t>Parameters</a:t>
            </a:r>
            <a:endParaRPr lang="en-US" sz="2000" dirty="0">
              <a:effectLst>
                <a:outerShdw blurRad="38100" dist="38100" dir="2700000" algn="tl">
                  <a:srgbClr val="C0C0C0"/>
                </a:outerShdw>
              </a:effectLst>
              <a:latin typeface="Arial" pitchFamily="34" charset="0"/>
            </a:endParaRPr>
          </a:p>
          <a:p>
            <a:pPr marL="742950" lvl="1" indent="-285750">
              <a:spcBef>
                <a:spcPct val="20000"/>
              </a:spcBef>
              <a:buClr>
                <a:schemeClr val="hlink"/>
              </a:buClr>
              <a:buSzPct val="70000"/>
              <a:buFont typeface="Wingdings" pitchFamily="2" charset="2"/>
              <a:buChar char="n"/>
            </a:pPr>
            <a:r>
              <a:rPr lang="en-US" sz="2000" dirty="0">
                <a:effectLst>
                  <a:outerShdw blurRad="38100" dist="38100" dir="2700000" algn="tl">
                    <a:srgbClr val="C0C0C0"/>
                  </a:outerShdw>
                </a:effectLst>
                <a:latin typeface="Arial" pitchFamily="34" charset="0"/>
              </a:rPr>
              <a:t>Width of layer 2a = 100mm.</a:t>
            </a:r>
            <a:endParaRPr lang="en-US" sz="2000" baseline="-25000" dirty="0">
              <a:effectLst>
                <a:outerShdw blurRad="38100" dist="38100" dir="2700000" algn="tl">
                  <a:srgbClr val="C0C0C0"/>
                </a:outerShdw>
              </a:effectLst>
              <a:latin typeface="Arial" pitchFamily="34" charset="0"/>
            </a:endParaRPr>
          </a:p>
          <a:p>
            <a:pPr marL="742950" lvl="1" indent="-285750">
              <a:spcBef>
                <a:spcPct val="20000"/>
              </a:spcBef>
              <a:buClr>
                <a:schemeClr val="hlink"/>
              </a:buClr>
              <a:buSzPct val="70000"/>
              <a:buFont typeface="Wingdings" pitchFamily="2" charset="2"/>
              <a:buChar char="n"/>
            </a:pPr>
            <a:r>
              <a:rPr lang="en-US" sz="2000" dirty="0">
                <a:effectLst>
                  <a:outerShdw blurRad="38100" dist="38100" dir="2700000" algn="tl">
                    <a:srgbClr val="C0C0C0"/>
                  </a:outerShdw>
                </a:effectLst>
                <a:latin typeface="Arial" pitchFamily="34" charset="0"/>
              </a:rPr>
              <a:t>Frequency f = 50Hz.</a:t>
            </a:r>
          </a:p>
          <a:p>
            <a:pPr marL="742950" lvl="1" indent="-285750">
              <a:spcBef>
                <a:spcPct val="20000"/>
              </a:spcBef>
              <a:buClr>
                <a:schemeClr val="hlink"/>
              </a:buClr>
              <a:buSzPct val="70000"/>
              <a:buFont typeface="Wingdings" pitchFamily="2" charset="2"/>
              <a:buChar char="n"/>
            </a:pPr>
            <a:r>
              <a:rPr lang="en-US" sz="2000" dirty="0">
                <a:effectLst>
                  <a:outerShdw blurRad="38100" dist="38100" dir="2700000" algn="tl">
                    <a:srgbClr val="C0C0C0"/>
                  </a:outerShdw>
                </a:effectLst>
                <a:latin typeface="Arial" pitchFamily="34" charset="0"/>
              </a:rPr>
              <a:t>Conductivity  σ = 6.10</a:t>
            </a:r>
            <a:r>
              <a:rPr lang="en-US" sz="2000" baseline="30000" dirty="0">
                <a:effectLst>
                  <a:outerShdw blurRad="38100" dist="38100" dir="2700000" algn="tl">
                    <a:srgbClr val="C0C0C0"/>
                  </a:outerShdw>
                </a:effectLst>
                <a:latin typeface="Arial" pitchFamily="34" charset="0"/>
              </a:rPr>
              <a:t>7 </a:t>
            </a:r>
            <a:r>
              <a:rPr lang="en-US" sz="2000" dirty="0">
                <a:effectLst>
                  <a:outerShdw blurRad="38100" dist="38100" dir="2700000" algn="tl">
                    <a:srgbClr val="C0C0C0"/>
                  </a:outerShdw>
                </a:effectLst>
                <a:latin typeface="Arial" pitchFamily="34" charset="0"/>
              </a:rPr>
              <a:t>S/m – copper.</a:t>
            </a:r>
          </a:p>
          <a:p>
            <a:pPr marL="342900" indent="-342900">
              <a:spcBef>
                <a:spcPct val="20000"/>
              </a:spcBef>
              <a:buClr>
                <a:schemeClr val="hlink"/>
              </a:buClr>
              <a:buSzPct val="70000"/>
              <a:buFont typeface="Wingdings" pitchFamily="2" charset="2"/>
              <a:buChar char="n"/>
            </a:pPr>
            <a:r>
              <a:rPr lang="en-US" sz="2000" dirty="0">
                <a:effectLst>
                  <a:outerShdw blurRad="38100" dist="38100" dir="2700000" algn="tl">
                    <a:srgbClr val="C0C0C0"/>
                  </a:outerShdw>
                </a:effectLst>
                <a:latin typeface="Arial" pitchFamily="34" charset="0"/>
              </a:rPr>
              <a:t>Surprising result: </a:t>
            </a:r>
            <a:endParaRPr lang="cs-CZ" sz="2000" dirty="0">
              <a:effectLst>
                <a:outerShdw blurRad="38100" dist="38100" dir="2700000" algn="tl">
                  <a:srgbClr val="C0C0C0"/>
                </a:outerShdw>
              </a:effectLst>
              <a:latin typeface="Arial" pitchFamily="34" charset="0"/>
            </a:endParaRPr>
          </a:p>
          <a:p>
            <a:pPr marL="742950" lvl="1" indent="-285750">
              <a:spcBef>
                <a:spcPct val="20000"/>
              </a:spcBef>
              <a:buClr>
                <a:schemeClr val="hlink"/>
              </a:buClr>
              <a:buSzPct val="70000"/>
              <a:buFont typeface="Wingdings" pitchFamily="2" charset="2"/>
              <a:buChar char="n"/>
            </a:pPr>
            <a:r>
              <a:rPr lang="en-US" sz="2000" dirty="0">
                <a:effectLst>
                  <a:outerShdw blurRad="38100" dist="38100" dir="2700000" algn="tl">
                    <a:srgbClr val="C0C0C0"/>
                  </a:outerShdw>
                </a:effectLst>
                <a:latin typeface="Arial" pitchFamily="34" charset="0"/>
              </a:rPr>
              <a:t>Part of current in the inner part flows in opposite direction</a:t>
            </a:r>
            <a:r>
              <a:rPr lang="cs-CZ" sz="2000" dirty="0">
                <a:solidFill>
                  <a:srgbClr val="FF3300"/>
                </a:solidFill>
                <a:effectLst>
                  <a:outerShdw blurRad="38100" dist="38100" dir="2700000" algn="tl">
                    <a:srgbClr val="C0C0C0"/>
                  </a:outerShdw>
                </a:effectLst>
                <a:latin typeface="Arial" pitchFamily="34" charset="0"/>
              </a:rPr>
              <a:t>.</a:t>
            </a:r>
            <a:endParaRPr lang="en-US" sz="2000" dirty="0">
              <a:solidFill>
                <a:srgbClr val="FF3300"/>
              </a:solidFill>
              <a:effectLst>
                <a:outerShdw blurRad="38100" dist="38100" dir="2700000" algn="tl">
                  <a:srgbClr val="C0C0C0"/>
                </a:outerShdw>
              </a:effectLst>
              <a:latin typeface="Arial" pitchFamily="34" charset="0"/>
            </a:endParaRPr>
          </a:p>
          <a:p>
            <a:pPr marL="342900" indent="-342900">
              <a:spcBef>
                <a:spcPct val="20000"/>
              </a:spcBef>
              <a:buClr>
                <a:schemeClr val="hlink"/>
              </a:buClr>
              <a:buSzPct val="70000"/>
              <a:buFont typeface="Wingdings" pitchFamily="2" charset="2"/>
              <a:buChar char="n"/>
            </a:pPr>
            <a:endParaRPr lang="en-US" sz="2000" dirty="0">
              <a:solidFill>
                <a:srgbClr val="FF3300"/>
              </a:solidFill>
              <a:effectLst>
                <a:outerShdw blurRad="38100" dist="38100" dir="2700000" algn="tl">
                  <a:srgbClr val="C0C0C0"/>
                </a:outerShdw>
              </a:effectLst>
              <a:latin typeface="Arial" pitchFamily="34" charset="0"/>
            </a:endParaRPr>
          </a:p>
          <a:p>
            <a:pPr marL="342900" indent="-342900">
              <a:spcBef>
                <a:spcPct val="20000"/>
              </a:spcBef>
              <a:buClr>
                <a:schemeClr val="hlink"/>
              </a:buClr>
              <a:buSzPct val="70000"/>
              <a:buFont typeface="Wingdings" pitchFamily="2" charset="2"/>
              <a:buChar char="n"/>
            </a:pPr>
            <a:endParaRPr lang="en-US" sz="2000" dirty="0">
              <a:effectLst>
                <a:outerShdw blurRad="38100" dist="38100" dir="2700000" algn="tl">
                  <a:srgbClr val="C0C0C0"/>
                </a:outerShdw>
              </a:effectLst>
              <a:latin typeface="Arial" pitchFamily="34" charset="0"/>
            </a:endParaRPr>
          </a:p>
          <a:p>
            <a:pPr marL="342900" indent="-342900">
              <a:spcBef>
                <a:spcPct val="20000"/>
              </a:spcBef>
              <a:buClr>
                <a:schemeClr val="hlink"/>
              </a:buClr>
              <a:buSzPct val="70000"/>
            </a:pPr>
            <a:endParaRPr lang="en-US" sz="2000" dirty="0">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cs-CZ" smtClean="0"/>
              <a:t>Skin effect in </a:t>
            </a:r>
            <a:r>
              <a:rPr lang="en-US" smtClean="0"/>
              <a:t>conductor with </a:t>
            </a:r>
            <a:r>
              <a:rPr lang="cs-CZ" smtClean="0"/>
              <a:t>rectangle</a:t>
            </a:r>
            <a:r>
              <a:rPr lang="en-US" smtClean="0"/>
              <a:t> cross section</a:t>
            </a:r>
            <a:r>
              <a:rPr lang="cs-CZ" smtClean="0"/>
              <a:t> – 2D solution</a:t>
            </a:r>
            <a:endParaRPr lang="en-US" smtClean="0"/>
          </a:p>
        </p:txBody>
      </p:sp>
      <p:graphicFrame>
        <p:nvGraphicFramePr>
          <p:cNvPr id="2050" name="Object 10"/>
          <p:cNvGraphicFramePr>
            <a:graphicFrameLocks noChangeAspect="1"/>
          </p:cNvGraphicFramePr>
          <p:nvPr>
            <p:ph sz="half" idx="1"/>
          </p:nvPr>
        </p:nvGraphicFramePr>
        <p:xfrm>
          <a:off x="539750" y="5157788"/>
          <a:ext cx="7064375" cy="788987"/>
        </p:xfrm>
        <a:graphic>
          <a:graphicData uri="http://schemas.openxmlformats.org/presentationml/2006/ole">
            <p:oleObj spid="_x0000_s2050" name="Rovnice" r:id="rId4" imgW="4546440" imgH="507960" progId="Equation.3">
              <p:embed/>
            </p:oleObj>
          </a:graphicData>
        </a:graphic>
      </p:graphicFrame>
      <p:sp>
        <p:nvSpPr>
          <p:cNvPr id="2058" name="Rectangle 3"/>
          <p:cNvSpPr>
            <a:spLocks noChangeArrowheads="1"/>
          </p:cNvSpPr>
          <p:nvPr/>
        </p:nvSpPr>
        <p:spPr bwMode="auto">
          <a:xfrm>
            <a:off x="179388" y="1385888"/>
            <a:ext cx="8209036" cy="5067300"/>
          </a:xfrm>
          <a:prstGeom prst="rect">
            <a:avLst/>
          </a:prstGeom>
          <a:noFill/>
          <a:ln w="9525">
            <a:noFill/>
            <a:miter lim="800000"/>
            <a:headEnd/>
            <a:tailEnd/>
          </a:ln>
        </p:spPr>
        <p:txBody>
          <a:bodyPr/>
          <a:lstStyle/>
          <a:p>
            <a:pPr marL="342900" indent="-342900">
              <a:spcBef>
                <a:spcPct val="20000"/>
              </a:spcBef>
              <a:buFontTx/>
              <a:buChar char="•"/>
            </a:pPr>
            <a:r>
              <a:rPr lang="en-US" sz="2300" dirty="0">
                <a:latin typeface="Tahoma" pitchFamily="34" charset="0"/>
              </a:rPr>
              <a:t>One field strength component </a:t>
            </a:r>
            <a:r>
              <a:rPr lang="en-US" sz="2300" i="1" dirty="0" err="1">
                <a:latin typeface="Tahoma" pitchFamily="34" charset="0"/>
              </a:rPr>
              <a:t>E</a:t>
            </a:r>
            <a:r>
              <a:rPr lang="en-US" sz="2300" i="1" baseline="-25000" dirty="0" err="1">
                <a:latin typeface="Tahoma" pitchFamily="34" charset="0"/>
              </a:rPr>
              <a:t>z</a:t>
            </a:r>
            <a:endParaRPr lang="en-US" sz="2300" i="1" baseline="-25000" dirty="0">
              <a:latin typeface="Tahoma" pitchFamily="34" charset="0"/>
            </a:endParaRPr>
          </a:p>
          <a:p>
            <a:pPr marL="342900" indent="-342900">
              <a:spcBef>
                <a:spcPct val="20000"/>
              </a:spcBef>
              <a:buFontTx/>
              <a:buChar char="-"/>
            </a:pPr>
            <a:endParaRPr lang="en-US" sz="2300" i="1" baseline="-25000" dirty="0">
              <a:latin typeface="Tahoma" pitchFamily="34" charset="0"/>
            </a:endParaRPr>
          </a:p>
          <a:p>
            <a:pPr marL="342900" indent="-342900">
              <a:spcBef>
                <a:spcPct val="20000"/>
              </a:spcBef>
              <a:buFontTx/>
              <a:buChar char="•"/>
            </a:pPr>
            <a:r>
              <a:rPr lang="en-US" sz="2300" dirty="0">
                <a:latin typeface="Tahoma" pitchFamily="34" charset="0"/>
              </a:rPr>
              <a:t>Boundary condition</a:t>
            </a:r>
          </a:p>
          <a:p>
            <a:pPr marL="342900" indent="-342900">
              <a:spcBef>
                <a:spcPct val="20000"/>
              </a:spcBef>
              <a:buFontTx/>
              <a:buChar char="•"/>
            </a:pPr>
            <a:endParaRPr lang="en-US" sz="2300" dirty="0">
              <a:latin typeface="Tahoma" pitchFamily="34" charset="0"/>
            </a:endParaRPr>
          </a:p>
          <a:p>
            <a:pPr marL="342900" indent="-342900">
              <a:spcBef>
                <a:spcPct val="20000"/>
              </a:spcBef>
              <a:buFontTx/>
              <a:buChar char="•"/>
            </a:pPr>
            <a:endParaRPr lang="en-US" sz="2300" dirty="0">
              <a:latin typeface="Tahoma" pitchFamily="34" charset="0"/>
            </a:endParaRPr>
          </a:p>
          <a:p>
            <a:pPr marL="342900" indent="-342900">
              <a:spcBef>
                <a:spcPct val="20000"/>
              </a:spcBef>
            </a:pPr>
            <a:r>
              <a:rPr lang="en-US" sz="1600" dirty="0">
                <a:latin typeface="Tahoma" pitchFamily="34" charset="0"/>
              </a:rPr>
              <a:t>for </a:t>
            </a:r>
            <a:r>
              <a:rPr lang="en-US" sz="1600" i="1" dirty="0">
                <a:latin typeface="Tahoma" pitchFamily="34" charset="0"/>
              </a:rPr>
              <a:t>x </a:t>
            </a:r>
            <a:r>
              <a:rPr lang="en-US" sz="1600" dirty="0">
                <a:latin typeface="Tahoma" pitchFamily="34" charset="0"/>
              </a:rPr>
              <a:t>= </a:t>
            </a:r>
            <a:r>
              <a:rPr lang="en-US" sz="1600" b="1" dirty="0">
                <a:latin typeface="Tahoma" pitchFamily="34" charset="0"/>
              </a:rPr>
              <a:t>a</a:t>
            </a:r>
            <a:r>
              <a:rPr lang="en-US" sz="1600" dirty="0">
                <a:latin typeface="Tahoma" pitchFamily="34" charset="0"/>
              </a:rPr>
              <a:t> is </a:t>
            </a:r>
            <a:r>
              <a:rPr lang="en-US" sz="1600" i="1" dirty="0" err="1">
                <a:latin typeface="Tahoma" pitchFamily="34" charset="0"/>
              </a:rPr>
              <a:t>E</a:t>
            </a:r>
            <a:r>
              <a:rPr lang="en-US" sz="1600" i="1" baseline="-25000" dirty="0" err="1">
                <a:latin typeface="Tahoma" pitchFamily="34" charset="0"/>
              </a:rPr>
              <a:t>z</a:t>
            </a:r>
            <a:r>
              <a:rPr lang="en-US" sz="1600" i="1" baseline="-25000" dirty="0">
                <a:latin typeface="Tahoma" pitchFamily="34" charset="0"/>
              </a:rPr>
              <a:t> </a:t>
            </a:r>
            <a:r>
              <a:rPr lang="en-US" sz="1600" dirty="0">
                <a:latin typeface="Tahoma" pitchFamily="34" charset="0"/>
              </a:rPr>
              <a:t>=</a:t>
            </a:r>
            <a:r>
              <a:rPr lang="en-US" sz="1600" i="1" dirty="0">
                <a:latin typeface="Tahoma" pitchFamily="34" charset="0"/>
              </a:rPr>
              <a:t> E</a:t>
            </a:r>
            <a:r>
              <a:rPr lang="en-US" sz="1600" i="1" baseline="-25000" dirty="0">
                <a:latin typeface="Tahoma" pitchFamily="34" charset="0"/>
              </a:rPr>
              <a:t>0 ,  </a:t>
            </a:r>
            <a:r>
              <a:rPr lang="en-US" sz="1600" dirty="0">
                <a:latin typeface="Tahoma" pitchFamily="34" charset="0"/>
              </a:rPr>
              <a:t>for </a:t>
            </a:r>
            <a:r>
              <a:rPr lang="en-US" sz="1600" i="1" dirty="0">
                <a:latin typeface="Tahoma" pitchFamily="34" charset="0"/>
              </a:rPr>
              <a:t>x </a:t>
            </a:r>
            <a:r>
              <a:rPr lang="en-US" sz="1600" dirty="0">
                <a:latin typeface="Tahoma" pitchFamily="34" charset="0"/>
              </a:rPr>
              <a:t>= -</a:t>
            </a:r>
            <a:r>
              <a:rPr lang="en-US" sz="1600" b="1" dirty="0">
                <a:latin typeface="Tahoma" pitchFamily="34" charset="0"/>
              </a:rPr>
              <a:t>a</a:t>
            </a:r>
            <a:r>
              <a:rPr lang="en-US" sz="1600" dirty="0">
                <a:latin typeface="Tahoma" pitchFamily="34" charset="0"/>
              </a:rPr>
              <a:t> je </a:t>
            </a:r>
            <a:r>
              <a:rPr lang="en-US" sz="1600" i="1" dirty="0" err="1">
                <a:latin typeface="Tahoma" pitchFamily="34" charset="0"/>
              </a:rPr>
              <a:t>E</a:t>
            </a:r>
            <a:r>
              <a:rPr lang="en-US" sz="1600" i="1" baseline="-25000" dirty="0" err="1">
                <a:latin typeface="Tahoma" pitchFamily="34" charset="0"/>
              </a:rPr>
              <a:t>z</a:t>
            </a:r>
            <a:r>
              <a:rPr lang="en-US" sz="1600" i="1" baseline="-25000" dirty="0">
                <a:latin typeface="Tahoma" pitchFamily="34" charset="0"/>
              </a:rPr>
              <a:t> </a:t>
            </a:r>
            <a:r>
              <a:rPr lang="en-US" sz="1600" dirty="0">
                <a:latin typeface="Tahoma" pitchFamily="34" charset="0"/>
              </a:rPr>
              <a:t>=</a:t>
            </a:r>
            <a:r>
              <a:rPr lang="en-US" sz="1600" i="1" dirty="0">
                <a:latin typeface="Tahoma" pitchFamily="34" charset="0"/>
              </a:rPr>
              <a:t> E</a:t>
            </a:r>
            <a:r>
              <a:rPr lang="en-US" sz="1600" i="1" baseline="-25000" dirty="0">
                <a:latin typeface="Tahoma" pitchFamily="34" charset="0"/>
              </a:rPr>
              <a:t>0</a:t>
            </a:r>
            <a:endParaRPr lang="en-US" sz="1600" dirty="0">
              <a:latin typeface="Tahoma" pitchFamily="34" charset="0"/>
            </a:endParaRPr>
          </a:p>
          <a:p>
            <a:pPr marL="342900" indent="-342900">
              <a:spcBef>
                <a:spcPct val="20000"/>
              </a:spcBef>
            </a:pPr>
            <a:r>
              <a:rPr lang="en-US" sz="1600" dirty="0">
                <a:latin typeface="Tahoma" pitchFamily="34" charset="0"/>
              </a:rPr>
              <a:t>for </a:t>
            </a:r>
            <a:r>
              <a:rPr lang="en-US" sz="1600" i="1" dirty="0">
                <a:latin typeface="Tahoma" pitchFamily="34" charset="0"/>
              </a:rPr>
              <a:t>y </a:t>
            </a:r>
            <a:r>
              <a:rPr lang="en-US" sz="1600" dirty="0">
                <a:latin typeface="Tahoma" pitchFamily="34" charset="0"/>
              </a:rPr>
              <a:t>= </a:t>
            </a:r>
            <a:r>
              <a:rPr lang="en-US" sz="1600" b="1" dirty="0">
                <a:latin typeface="Tahoma" pitchFamily="34" charset="0"/>
              </a:rPr>
              <a:t>b</a:t>
            </a:r>
            <a:r>
              <a:rPr lang="en-US" sz="1600" dirty="0">
                <a:latin typeface="Tahoma" pitchFamily="34" charset="0"/>
              </a:rPr>
              <a:t> is </a:t>
            </a:r>
            <a:r>
              <a:rPr lang="en-US" sz="1600" i="1" dirty="0" err="1">
                <a:latin typeface="Tahoma" pitchFamily="34" charset="0"/>
              </a:rPr>
              <a:t>i</a:t>
            </a:r>
            <a:r>
              <a:rPr lang="en-US" sz="1600" i="1" dirty="0">
                <a:latin typeface="Tahoma" pitchFamily="34" charset="0"/>
              </a:rPr>
              <a:t> </a:t>
            </a:r>
            <a:r>
              <a:rPr lang="en-US" sz="1600" i="1" dirty="0" err="1">
                <a:latin typeface="Tahoma" pitchFamily="34" charset="0"/>
              </a:rPr>
              <a:t>E</a:t>
            </a:r>
            <a:r>
              <a:rPr lang="en-US" sz="1600" i="1" baseline="-25000" dirty="0" err="1">
                <a:latin typeface="Tahoma" pitchFamily="34" charset="0"/>
              </a:rPr>
              <a:t>z</a:t>
            </a:r>
            <a:r>
              <a:rPr lang="en-US" sz="1600" i="1" baseline="-25000" dirty="0">
                <a:latin typeface="Tahoma" pitchFamily="34" charset="0"/>
              </a:rPr>
              <a:t>  </a:t>
            </a:r>
            <a:r>
              <a:rPr lang="en-US" sz="1600" dirty="0">
                <a:latin typeface="Tahoma" pitchFamily="34" charset="0"/>
              </a:rPr>
              <a:t>=</a:t>
            </a:r>
            <a:r>
              <a:rPr lang="en-US" sz="1600" i="1" dirty="0">
                <a:latin typeface="Tahoma" pitchFamily="34" charset="0"/>
              </a:rPr>
              <a:t> E</a:t>
            </a:r>
            <a:r>
              <a:rPr lang="en-US" sz="1600" i="1" baseline="-25000" dirty="0">
                <a:latin typeface="Tahoma" pitchFamily="34" charset="0"/>
              </a:rPr>
              <a:t>0 ,  </a:t>
            </a:r>
            <a:r>
              <a:rPr lang="en-US" sz="1600" dirty="0">
                <a:latin typeface="Tahoma" pitchFamily="34" charset="0"/>
              </a:rPr>
              <a:t>for </a:t>
            </a:r>
            <a:r>
              <a:rPr lang="en-US" sz="1600" i="1" dirty="0">
                <a:latin typeface="Tahoma" pitchFamily="34" charset="0"/>
              </a:rPr>
              <a:t>y </a:t>
            </a:r>
            <a:r>
              <a:rPr lang="en-US" sz="1600" dirty="0">
                <a:latin typeface="Tahoma" pitchFamily="34" charset="0"/>
              </a:rPr>
              <a:t>= -</a:t>
            </a:r>
            <a:r>
              <a:rPr lang="en-US" sz="1600" b="1" dirty="0">
                <a:latin typeface="Tahoma" pitchFamily="34" charset="0"/>
              </a:rPr>
              <a:t>b</a:t>
            </a:r>
            <a:r>
              <a:rPr lang="en-US" sz="1600" dirty="0">
                <a:latin typeface="Tahoma" pitchFamily="34" charset="0"/>
              </a:rPr>
              <a:t> je </a:t>
            </a:r>
            <a:r>
              <a:rPr lang="en-US" sz="1600" i="1" dirty="0" err="1">
                <a:latin typeface="Tahoma" pitchFamily="34" charset="0"/>
              </a:rPr>
              <a:t>E</a:t>
            </a:r>
            <a:r>
              <a:rPr lang="en-US" sz="1600" i="1" baseline="-25000" dirty="0" err="1">
                <a:latin typeface="Tahoma" pitchFamily="34" charset="0"/>
              </a:rPr>
              <a:t>z</a:t>
            </a:r>
            <a:r>
              <a:rPr lang="en-US" sz="1600" i="1" baseline="-25000" dirty="0">
                <a:latin typeface="Tahoma" pitchFamily="34" charset="0"/>
              </a:rPr>
              <a:t> </a:t>
            </a:r>
            <a:r>
              <a:rPr lang="en-US" sz="1600" dirty="0">
                <a:latin typeface="Tahoma" pitchFamily="34" charset="0"/>
              </a:rPr>
              <a:t>=</a:t>
            </a:r>
            <a:r>
              <a:rPr lang="en-US" sz="1600" i="1" dirty="0">
                <a:latin typeface="Tahoma" pitchFamily="34" charset="0"/>
              </a:rPr>
              <a:t> E</a:t>
            </a:r>
            <a:r>
              <a:rPr lang="en-US" sz="1600" i="1" baseline="-25000" dirty="0">
                <a:latin typeface="Tahoma" pitchFamily="34" charset="0"/>
              </a:rPr>
              <a:t>0</a:t>
            </a:r>
            <a:endParaRPr lang="en-US" sz="1600" dirty="0">
              <a:latin typeface="Tahoma" pitchFamily="34" charset="0"/>
            </a:endParaRPr>
          </a:p>
          <a:p>
            <a:pPr marL="342900" indent="-342900">
              <a:spcBef>
                <a:spcPct val="20000"/>
              </a:spcBef>
              <a:buFont typeface="Arial" pitchFamily="34" charset="0"/>
              <a:buChar char="•"/>
            </a:pPr>
            <a:r>
              <a:rPr lang="en-US" sz="2400" dirty="0">
                <a:latin typeface="Tahoma" pitchFamily="34" charset="0"/>
              </a:rPr>
              <a:t>Initial conditions is replaced by steady state for harmonic generation</a:t>
            </a:r>
          </a:p>
          <a:p>
            <a:pPr marL="342900" indent="-342900">
              <a:spcBef>
                <a:spcPct val="20000"/>
              </a:spcBef>
              <a:buFontTx/>
              <a:buChar char="•"/>
            </a:pPr>
            <a:r>
              <a:rPr lang="en-US" sz="2300" dirty="0">
                <a:latin typeface="Tahoma" pitchFamily="34" charset="0"/>
              </a:rPr>
              <a:t>Final solution for rectangle cross section</a:t>
            </a:r>
          </a:p>
          <a:p>
            <a:pPr marL="342900" indent="-342900">
              <a:spcBef>
                <a:spcPct val="20000"/>
              </a:spcBef>
              <a:buFontTx/>
              <a:buChar char="•"/>
            </a:pPr>
            <a:endParaRPr lang="en-US" sz="2300" dirty="0">
              <a:latin typeface="Tahoma" pitchFamily="34" charset="0"/>
            </a:endParaRPr>
          </a:p>
          <a:p>
            <a:pPr marL="342900" indent="-342900">
              <a:spcBef>
                <a:spcPct val="20000"/>
              </a:spcBef>
              <a:buFontTx/>
              <a:buChar char="•"/>
            </a:pPr>
            <a:endParaRPr lang="en-US" sz="2300" dirty="0">
              <a:latin typeface="Tahoma" pitchFamily="34" charset="0"/>
            </a:endParaRPr>
          </a:p>
          <a:p>
            <a:pPr marL="342900" indent="-342900">
              <a:spcBef>
                <a:spcPct val="20000"/>
              </a:spcBef>
              <a:buFontTx/>
              <a:buChar char="•"/>
            </a:pPr>
            <a:r>
              <a:rPr lang="en-US" sz="2300" dirty="0">
                <a:latin typeface="Tahoma" pitchFamily="34" charset="0"/>
              </a:rPr>
              <a:t>By substitution we find that boundary conditions are valid</a:t>
            </a:r>
          </a:p>
        </p:txBody>
      </p:sp>
      <p:graphicFrame>
        <p:nvGraphicFramePr>
          <p:cNvPr id="2051" name="Object 7"/>
          <p:cNvGraphicFramePr>
            <a:graphicFrameLocks noChangeAspect="1"/>
          </p:cNvGraphicFramePr>
          <p:nvPr/>
        </p:nvGraphicFramePr>
        <p:xfrm>
          <a:off x="819150" y="1776413"/>
          <a:ext cx="2446338" cy="363537"/>
        </p:xfrm>
        <a:graphic>
          <a:graphicData uri="http://schemas.openxmlformats.org/presentationml/2006/ole">
            <p:oleObj spid="_x0000_s2051" name="Rovnice" r:id="rId5" imgW="1625400" imgH="241200" progId="Equation.3">
              <p:embed/>
            </p:oleObj>
          </a:graphicData>
        </a:graphic>
      </p:graphicFrame>
      <p:graphicFrame>
        <p:nvGraphicFramePr>
          <p:cNvPr id="2052" name="Object 8"/>
          <p:cNvGraphicFramePr>
            <a:graphicFrameLocks noChangeAspect="1"/>
          </p:cNvGraphicFramePr>
          <p:nvPr/>
        </p:nvGraphicFramePr>
        <p:xfrm>
          <a:off x="3476625" y="4429125"/>
          <a:ext cx="2224088" cy="363538"/>
        </p:xfrm>
        <a:graphic>
          <a:graphicData uri="http://schemas.openxmlformats.org/presentationml/2006/ole">
            <p:oleObj spid="_x0000_s2052" name="Rovnice" r:id="rId6" imgW="1473120" imgH="241200" progId="Equation.3">
              <p:embed/>
            </p:oleObj>
          </a:graphicData>
        </a:graphic>
      </p:graphicFrame>
      <p:graphicFrame>
        <p:nvGraphicFramePr>
          <p:cNvPr id="2053" name="Object 11"/>
          <p:cNvGraphicFramePr>
            <a:graphicFrameLocks noChangeAspect="1"/>
          </p:cNvGraphicFramePr>
          <p:nvPr/>
        </p:nvGraphicFramePr>
        <p:xfrm>
          <a:off x="928688" y="2857500"/>
          <a:ext cx="931862" cy="360363"/>
        </p:xfrm>
        <a:graphic>
          <a:graphicData uri="http://schemas.openxmlformats.org/presentationml/2006/ole">
            <p:oleObj spid="_x0000_s2053" name="Rovnice" r:id="rId7" imgW="622080" imgH="241200" progId="Equation.3">
              <p:embed/>
            </p:oleObj>
          </a:graphicData>
        </a:graphic>
      </p:graphicFrame>
      <p:graphicFrame>
        <p:nvGraphicFramePr>
          <p:cNvPr id="2054" name="Object 12"/>
          <p:cNvGraphicFramePr>
            <a:graphicFrameLocks noChangeAspect="1"/>
          </p:cNvGraphicFramePr>
          <p:nvPr/>
        </p:nvGraphicFramePr>
        <p:xfrm>
          <a:off x="927100" y="2501900"/>
          <a:ext cx="930275" cy="358775"/>
        </p:xfrm>
        <a:graphic>
          <a:graphicData uri="http://schemas.openxmlformats.org/presentationml/2006/ole">
            <p:oleObj spid="_x0000_s2054" name="Rovnice" r:id="rId8" imgW="622080" imgH="241200" progId="Equation.3">
              <p:embed/>
            </p:oleObj>
          </a:graphicData>
        </a:graphic>
      </p:graphicFrame>
      <p:graphicFrame>
        <p:nvGraphicFramePr>
          <p:cNvPr id="2055" name="Object 14"/>
          <p:cNvGraphicFramePr>
            <a:graphicFrameLocks noChangeAspect="1"/>
          </p:cNvGraphicFramePr>
          <p:nvPr/>
        </p:nvGraphicFramePr>
        <p:xfrm>
          <a:off x="2212975" y="2500313"/>
          <a:ext cx="930275" cy="360362"/>
        </p:xfrm>
        <a:graphic>
          <a:graphicData uri="http://schemas.openxmlformats.org/presentationml/2006/ole">
            <p:oleObj spid="_x0000_s2055" name="Rovnice" r:id="rId9" imgW="622080" imgH="241200" progId="Equation.3">
              <p:embed/>
            </p:oleObj>
          </a:graphicData>
        </a:graphic>
      </p:graphicFrame>
      <p:graphicFrame>
        <p:nvGraphicFramePr>
          <p:cNvPr id="2056" name="Object 15"/>
          <p:cNvGraphicFramePr>
            <a:graphicFrameLocks noChangeAspect="1"/>
          </p:cNvGraphicFramePr>
          <p:nvPr/>
        </p:nvGraphicFramePr>
        <p:xfrm>
          <a:off x="2211388" y="2857500"/>
          <a:ext cx="931862" cy="360363"/>
        </p:xfrm>
        <a:graphic>
          <a:graphicData uri="http://schemas.openxmlformats.org/presentationml/2006/ole">
            <p:oleObj spid="_x0000_s2056" name="Rovnice" r:id="rId10" imgW="622080" imgH="241200" progId="Equation.3">
              <p:embed/>
            </p:oleObj>
          </a:graphicData>
        </a:graphic>
      </p:graphicFrame>
      <p:pic>
        <p:nvPicPr>
          <p:cNvPr id="2059" name="Picture 12" descr="Grafika1"/>
          <p:cNvPicPr>
            <a:picLocks noGrp="1" noChangeAspect="1" noChangeArrowheads="1"/>
          </p:cNvPicPr>
          <p:nvPr>
            <p:ph sz="half" idx="2"/>
          </p:nvPr>
        </p:nvPicPr>
        <p:blipFill>
          <a:blip r:embed="rId11" cstate="print"/>
          <a:srcRect/>
          <a:stretch>
            <a:fillRect/>
          </a:stretch>
        </p:blipFill>
        <p:spPr>
          <a:xfrm>
            <a:off x="5359400" y="1701800"/>
            <a:ext cx="3344863" cy="22320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p:spPr>
        <p:txBody>
          <a:bodyPr/>
          <a:lstStyle/>
          <a:p>
            <a:r>
              <a:rPr lang="en-US" smtClean="0">
                <a:effectLst/>
              </a:rPr>
              <a:t>Visualization of 2D Skin Effect</a:t>
            </a:r>
          </a:p>
        </p:txBody>
      </p:sp>
      <p:sp>
        <p:nvSpPr>
          <p:cNvPr id="53251" name="Rectangle 3"/>
          <p:cNvSpPr>
            <a:spLocks noGrp="1" noChangeArrowheads="1"/>
          </p:cNvSpPr>
          <p:nvPr>
            <p:ph type="body" idx="1"/>
          </p:nvPr>
        </p:nvSpPr>
        <p:spPr/>
        <p:txBody>
          <a:bodyPr/>
          <a:lstStyle/>
          <a:p>
            <a:r>
              <a:rPr lang="en-US" smtClean="0"/>
              <a:t>Color map </a:t>
            </a:r>
          </a:p>
          <a:p>
            <a:pPr lvl="1"/>
            <a:r>
              <a:rPr lang="en-US" smtClean="0"/>
              <a:t>Low information content</a:t>
            </a:r>
          </a:p>
          <a:p>
            <a:r>
              <a:rPr lang="en-US" smtClean="0"/>
              <a:t>Surface graph</a:t>
            </a:r>
          </a:p>
          <a:p>
            <a:pPr lvl="1"/>
            <a:r>
              <a:rPr lang="en-US" smtClean="0"/>
              <a:t>Suitable for time evolution</a:t>
            </a:r>
          </a:p>
          <a:p>
            <a:r>
              <a:rPr lang="en-US" smtClean="0"/>
              <a:t>Parametric graphs</a:t>
            </a:r>
          </a:p>
          <a:p>
            <a:pPr lvl="1"/>
            <a:r>
              <a:rPr lang="en-US" smtClean="0"/>
              <a:t>At given time </a:t>
            </a:r>
          </a:p>
          <a:p>
            <a:pPr lvl="1"/>
            <a:r>
              <a:rPr lang="en-US" smtClean="0"/>
              <a:t>Along several lines</a:t>
            </a:r>
          </a:p>
          <a:p>
            <a:r>
              <a:rPr lang="en-US" smtClean="0"/>
              <a:t>Frequency dependence for given line</a:t>
            </a:r>
          </a:p>
          <a:p>
            <a:pPr lvl="1"/>
            <a:r>
              <a:rPr lang="en-US" smtClean="0"/>
              <a:t>Most practical information </a:t>
            </a:r>
          </a:p>
          <a:p>
            <a:pPr lvl="1">
              <a:buFontTx/>
              <a:buNone/>
            </a:pPr>
            <a:endParaRPr lang="en-US" smtClean="0"/>
          </a:p>
        </p:txBody>
      </p:sp>
      <p:sp>
        <p:nvSpPr>
          <p:cNvPr id="53252" name="Text Box 4"/>
          <p:cNvSpPr txBox="1">
            <a:spLocks noChangeArrowheads="1"/>
          </p:cNvSpPr>
          <p:nvPr/>
        </p:nvSpPr>
        <p:spPr bwMode="auto">
          <a:xfrm>
            <a:off x="5848350" y="2452688"/>
            <a:ext cx="184150" cy="366712"/>
          </a:xfrm>
          <a:prstGeom prst="rect">
            <a:avLst/>
          </a:prstGeom>
          <a:noFill/>
          <a:ln w="9525">
            <a:noFill/>
            <a:miter lim="800000"/>
            <a:headEnd/>
            <a:tailEnd/>
          </a:ln>
          <a:effectLst/>
        </p:spPr>
        <p:txBody>
          <a:bodyPr wrap="none">
            <a:spAutoFit/>
          </a:bodyPr>
          <a:lstStyle/>
          <a:p>
            <a:endParaRPr lang="en-US"/>
          </a:p>
        </p:txBody>
      </p:sp>
      <p:sp>
        <p:nvSpPr>
          <p:cNvPr id="53253" name="Text Box 5"/>
          <p:cNvSpPr txBox="1">
            <a:spLocks noChangeArrowheads="1"/>
          </p:cNvSpPr>
          <p:nvPr/>
        </p:nvSpPr>
        <p:spPr bwMode="auto">
          <a:xfrm>
            <a:off x="6300788" y="1484313"/>
            <a:ext cx="2292350" cy="366712"/>
          </a:xfrm>
          <a:prstGeom prst="rect">
            <a:avLst/>
          </a:prstGeom>
          <a:noFill/>
          <a:ln w="9525">
            <a:noFill/>
            <a:miter lim="800000"/>
            <a:headEnd/>
            <a:tailEnd/>
          </a:ln>
          <a:effectLst/>
        </p:spPr>
        <p:txBody>
          <a:bodyPr wrap="none">
            <a:spAutoFit/>
          </a:bodyPr>
          <a:lstStyle/>
          <a:p>
            <a:r>
              <a:rPr lang="en-US"/>
              <a:t>Geometry of conductor</a:t>
            </a:r>
          </a:p>
        </p:txBody>
      </p:sp>
      <p:pic>
        <p:nvPicPr>
          <p:cNvPr id="53254" name="Picture 6" descr="C:\SKOLA\_aktualizovano\01 rocnik doktorske studium\Clanek CPE kynzvart\masivni vodic..jpg"/>
          <p:cNvPicPr>
            <a:picLocks noChangeAspect="1" noChangeArrowheads="1"/>
          </p:cNvPicPr>
          <p:nvPr/>
        </p:nvPicPr>
        <p:blipFill>
          <a:blip r:embed="rId3" cstate="print"/>
          <a:srcRect/>
          <a:stretch>
            <a:fillRect/>
          </a:stretch>
        </p:blipFill>
        <p:spPr bwMode="auto">
          <a:xfrm>
            <a:off x="6156176" y="1916832"/>
            <a:ext cx="2376264" cy="274530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smtClean="0"/>
              <a:t>Parametric graphs along x axis</a:t>
            </a:r>
            <a:endParaRPr lang="en-US" dirty="0"/>
          </a:p>
        </p:txBody>
      </p:sp>
      <p:sp>
        <p:nvSpPr>
          <p:cNvPr id="11" name="TextovéPole 10"/>
          <p:cNvSpPr txBox="1"/>
          <p:nvPr/>
        </p:nvSpPr>
        <p:spPr>
          <a:xfrm>
            <a:off x="1835696" y="6021288"/>
            <a:ext cx="5893408" cy="369332"/>
          </a:xfrm>
          <a:prstGeom prst="rect">
            <a:avLst/>
          </a:prstGeom>
          <a:noFill/>
        </p:spPr>
        <p:txBody>
          <a:bodyPr wrap="none" rtlCol="0">
            <a:spAutoFit/>
          </a:bodyPr>
          <a:lstStyle/>
          <a:p>
            <a:r>
              <a:rPr lang="en-US" dirty="0" smtClean="0"/>
              <a:t>Current distribution does not change significantly in this case</a:t>
            </a:r>
            <a:endParaRPr lang="en-US" dirty="0"/>
          </a:p>
        </p:txBody>
      </p:sp>
      <p:pic>
        <p:nvPicPr>
          <p:cNvPr id="12" name="Zástupný symbol pro obsah 11" descr="rezy_x_re.jpg"/>
          <p:cNvPicPr>
            <a:picLocks noGrp="1" noChangeAspect="1"/>
          </p:cNvPicPr>
          <p:nvPr>
            <p:ph idx="1"/>
          </p:nvPr>
        </p:nvPicPr>
        <p:blipFill>
          <a:blip r:embed="rId2" cstate="print"/>
          <a:stretch>
            <a:fillRect/>
          </a:stretch>
        </p:blipFill>
        <p:spPr>
          <a:xfrm>
            <a:off x="539552" y="3789040"/>
            <a:ext cx="2978811" cy="2232248"/>
          </a:xfrm>
        </p:spPr>
      </p:pic>
      <p:pic>
        <p:nvPicPr>
          <p:cNvPr id="13" name="Obrázek 12" descr="rezy_x_im.jpg"/>
          <p:cNvPicPr>
            <a:picLocks noChangeAspect="1"/>
          </p:cNvPicPr>
          <p:nvPr/>
        </p:nvPicPr>
        <p:blipFill>
          <a:blip r:embed="rId3" cstate="print"/>
          <a:stretch>
            <a:fillRect/>
          </a:stretch>
        </p:blipFill>
        <p:spPr>
          <a:xfrm>
            <a:off x="5292080" y="1340768"/>
            <a:ext cx="2882721" cy="2160240"/>
          </a:xfrm>
          <a:prstGeom prst="rect">
            <a:avLst/>
          </a:prstGeom>
        </p:spPr>
      </p:pic>
      <p:pic>
        <p:nvPicPr>
          <p:cNvPr id="14" name="Obrázek 13" descr="rezy_x_abs.jpg"/>
          <p:cNvPicPr>
            <a:picLocks noChangeAspect="1"/>
          </p:cNvPicPr>
          <p:nvPr/>
        </p:nvPicPr>
        <p:blipFill>
          <a:blip r:embed="rId4" cstate="print"/>
          <a:stretch>
            <a:fillRect/>
          </a:stretch>
        </p:blipFill>
        <p:spPr>
          <a:xfrm>
            <a:off x="467544" y="1340768"/>
            <a:ext cx="3168352" cy="2374285"/>
          </a:xfrm>
          <a:prstGeom prst="rect">
            <a:avLst/>
          </a:prstGeom>
        </p:spPr>
      </p:pic>
      <p:pic>
        <p:nvPicPr>
          <p:cNvPr id="15" name="Obrázek 14" descr="rezy_x_faze.jpg"/>
          <p:cNvPicPr>
            <a:picLocks noChangeAspect="1"/>
          </p:cNvPicPr>
          <p:nvPr/>
        </p:nvPicPr>
        <p:blipFill>
          <a:blip r:embed="rId5" cstate="print"/>
          <a:stretch>
            <a:fillRect/>
          </a:stretch>
        </p:blipFill>
        <p:spPr>
          <a:xfrm>
            <a:off x="5148064" y="3501008"/>
            <a:ext cx="3275856" cy="24548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smtClean="0"/>
              <a:t>Parametric graphs along y axis</a:t>
            </a:r>
            <a:endParaRPr lang="en-US" dirty="0"/>
          </a:p>
        </p:txBody>
      </p:sp>
      <p:pic>
        <p:nvPicPr>
          <p:cNvPr id="6" name="Zástupný symbol pro obsah 5" descr="rezy_y_re.jpg"/>
          <p:cNvPicPr>
            <a:picLocks noGrp="1" noChangeAspect="1"/>
          </p:cNvPicPr>
          <p:nvPr>
            <p:ph idx="1"/>
          </p:nvPr>
        </p:nvPicPr>
        <p:blipFill>
          <a:blip r:embed="rId2" cstate="print"/>
          <a:stretch>
            <a:fillRect/>
          </a:stretch>
        </p:blipFill>
        <p:spPr>
          <a:xfrm>
            <a:off x="5364088" y="1340768"/>
            <a:ext cx="3240360" cy="2428247"/>
          </a:xfrm>
        </p:spPr>
      </p:pic>
      <p:pic>
        <p:nvPicPr>
          <p:cNvPr id="7" name="Obrázek 6" descr="rezy_y_im.jpg"/>
          <p:cNvPicPr>
            <a:picLocks noChangeAspect="1"/>
          </p:cNvPicPr>
          <p:nvPr/>
        </p:nvPicPr>
        <p:blipFill>
          <a:blip r:embed="rId3" cstate="print"/>
          <a:stretch>
            <a:fillRect/>
          </a:stretch>
        </p:blipFill>
        <p:spPr>
          <a:xfrm>
            <a:off x="683568" y="3861048"/>
            <a:ext cx="3096344" cy="2320324"/>
          </a:xfrm>
          <a:prstGeom prst="rect">
            <a:avLst/>
          </a:prstGeom>
        </p:spPr>
      </p:pic>
      <p:pic>
        <p:nvPicPr>
          <p:cNvPr id="9" name="Obrázek 8" descr="rezy_y_im.jpg"/>
          <p:cNvPicPr>
            <a:picLocks noChangeAspect="1"/>
          </p:cNvPicPr>
          <p:nvPr/>
        </p:nvPicPr>
        <p:blipFill>
          <a:blip r:embed="rId4" cstate="print"/>
          <a:stretch>
            <a:fillRect/>
          </a:stretch>
        </p:blipFill>
        <p:spPr>
          <a:xfrm>
            <a:off x="395536" y="1340768"/>
            <a:ext cx="3384376" cy="2536168"/>
          </a:xfrm>
          <a:prstGeom prst="rect">
            <a:avLst/>
          </a:prstGeom>
        </p:spPr>
      </p:pic>
      <p:pic>
        <p:nvPicPr>
          <p:cNvPr id="10" name="Obrázek 9" descr="rezy_y_faze.jpg"/>
          <p:cNvPicPr>
            <a:picLocks noChangeAspect="1"/>
          </p:cNvPicPr>
          <p:nvPr/>
        </p:nvPicPr>
        <p:blipFill>
          <a:blip r:embed="rId5" cstate="print"/>
          <a:stretch>
            <a:fillRect/>
          </a:stretch>
        </p:blipFill>
        <p:spPr>
          <a:xfrm>
            <a:off x="5292080" y="3861048"/>
            <a:ext cx="3192435" cy="23923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TI">
  <a:themeElements>
    <a:clrScheme name="Předloha prezentace 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ředloha prezentace KEL">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cs-CZ" sz="1600" b="0" i="0" u="none" strike="noStrike" cap="none" normalizeH="0" baseline="0" smtClean="0">
            <a:ln>
              <a:noFill/>
            </a:ln>
            <a:solidFill>
              <a:schemeClr val="tx1"/>
            </a:solidFill>
            <a:effectLst>
              <a:outerShdw blurRad="38100" dist="38100" dir="2700000" algn="tl">
                <a:srgbClr val="000000">
                  <a:alpha val="43137"/>
                </a:srgbClr>
              </a:outerShdw>
            </a:effectLst>
            <a:latin typeface="Symbol"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cs-CZ" sz="1600" b="0" i="0" u="none" strike="noStrike" cap="none" normalizeH="0" baseline="0" smtClean="0">
            <a:ln>
              <a:noFill/>
            </a:ln>
            <a:solidFill>
              <a:schemeClr val="tx1"/>
            </a:solidFill>
            <a:effectLst>
              <a:outerShdw blurRad="38100" dist="38100" dir="2700000" algn="tl">
                <a:srgbClr val="000000">
                  <a:alpha val="43137"/>
                </a:srgbClr>
              </a:outerShdw>
            </a:effectLst>
            <a:latin typeface="Symbol" pitchFamily="18" charset="2"/>
          </a:defRPr>
        </a:defPPr>
      </a:lstStyle>
    </a:lnDef>
  </a:objectDefaults>
  <a:extraClrSchemeLst>
    <a:extraClrScheme>
      <a:clrScheme name="Předloha prezentace 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ředloha prezentace K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ředloha prezentace K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ředloha prezentace K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ředloha prezentace K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ředloha prezentace K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ředloha prezentace K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ředloha prezentace K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ředloha prezentace K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ředloha prezentace K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ředloha prezentace K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ředloha prezentace K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Tahoma"/>
        <a:ea typeface=""/>
        <a:cs typeface="Arial"/>
      </a:majorFont>
      <a:minorFont>
        <a:latin typeface="Tahoma"/>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cs-CZ" sz="1600" b="0" i="0" u="none" strike="noStrike" cap="none" normalizeH="0" baseline="0" smtClean="0">
            <a:ln>
              <a:noFill/>
            </a:ln>
            <a:solidFill>
              <a:schemeClr val="tx1"/>
            </a:solidFill>
            <a:effectLst>
              <a:outerShdw blurRad="38100" dist="38100" dir="2700000" algn="tl">
                <a:srgbClr val="000000">
                  <a:alpha val="43137"/>
                </a:srgbClr>
              </a:outerShdw>
            </a:effectLst>
            <a:latin typeface="Symbol"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cs-CZ" sz="1600" b="0" i="0" u="none" strike="noStrike" cap="none" normalizeH="0" baseline="0" smtClean="0">
            <a:ln>
              <a:noFill/>
            </a:ln>
            <a:solidFill>
              <a:schemeClr val="tx1"/>
            </a:solidFill>
            <a:effectLst>
              <a:outerShdw blurRad="38100" dist="38100" dir="2700000" algn="tl">
                <a:srgbClr val="000000">
                  <a:alpha val="43137"/>
                </a:srgbClr>
              </a:outerShdw>
            </a:effectLst>
            <a:latin typeface="Symbol" pitchFamily="18" charset="2"/>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MTI</Template>
  <TotalTime>9299</TotalTime>
  <Words>738</Words>
  <Application>Microsoft Office PowerPoint</Application>
  <PresentationFormat>Předvádění na obrazovce (4:3)</PresentationFormat>
  <Paragraphs>122</Paragraphs>
  <Slides>20</Slides>
  <Notes>6</Notes>
  <HiddenSlides>0</HiddenSlides>
  <MMClips>5</MMClips>
  <ScaleCrop>false</ScaleCrop>
  <HeadingPairs>
    <vt:vector size="6" baseType="variant">
      <vt:variant>
        <vt:lpstr>Motiv</vt:lpstr>
      </vt:variant>
      <vt:variant>
        <vt:i4>2</vt:i4>
      </vt:variant>
      <vt:variant>
        <vt:lpstr>Vložené servery OLE</vt:lpstr>
      </vt:variant>
      <vt:variant>
        <vt:i4>2</vt:i4>
      </vt:variant>
      <vt:variant>
        <vt:lpstr>Nadpisy snímků</vt:lpstr>
      </vt:variant>
      <vt:variant>
        <vt:i4>20</vt:i4>
      </vt:variant>
    </vt:vector>
  </HeadingPairs>
  <TitlesOfParts>
    <vt:vector size="24" baseType="lpstr">
      <vt:lpstr>MTI</vt:lpstr>
      <vt:lpstr>Vlastní návrh</vt:lpstr>
      <vt:lpstr>Rovnice</vt:lpstr>
      <vt:lpstr>Editor rovnic 3.0</vt:lpstr>
      <vt:lpstr>Snímek 1</vt:lpstr>
      <vt:lpstr>Introduction</vt:lpstr>
      <vt:lpstr>Skin effect - Introduction</vt:lpstr>
      <vt:lpstr>Snímek 4</vt:lpstr>
      <vt:lpstr>Real and imaginary component of current density in layer (1D solution)</vt:lpstr>
      <vt:lpstr>Skin effect in conductor with rectangle cross section – 2D solution</vt:lpstr>
      <vt:lpstr>Visualization of 2D Skin Effect</vt:lpstr>
      <vt:lpstr>Parametric graphs along x axis</vt:lpstr>
      <vt:lpstr>Parametric graphs along y axis</vt:lpstr>
      <vt:lpstr>Frequency dependence of current density – real component, amplitude and phase</vt:lpstr>
      <vt:lpstr>Time Evolution of Current Density – Real Component</vt:lpstr>
      <vt:lpstr>Verification of Current Distribution - Idea</vt:lpstr>
      <vt:lpstr>Magnetic field of straight conductor of finite length   </vt:lpstr>
      <vt:lpstr>Effect of frequency on Bx component </vt:lpstr>
      <vt:lpstr>Effect of frequency on By component </vt:lpstr>
      <vt:lpstr>Application to three phase system driven by frequency 50 Hz, vector form of visualization</vt:lpstr>
      <vt:lpstr>Snímek 17</vt:lpstr>
      <vt:lpstr>Snímek 18</vt:lpstr>
      <vt:lpstr>Conclusion</vt:lpstr>
      <vt:lpstr>Snímek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Diplomová práce</dc:title>
  <dc:creator>martin</dc:creator>
  <cp:lastModifiedBy>Martin</cp:lastModifiedBy>
  <cp:revision>423</cp:revision>
  <dcterms:created xsi:type="dcterms:W3CDTF">2007-03-10T10:48:06Z</dcterms:created>
  <dcterms:modified xsi:type="dcterms:W3CDTF">2010-11-25T12:35:44Z</dcterms:modified>
</cp:coreProperties>
</file>