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260" r:id="rId3"/>
    <p:sldId id="289" r:id="rId4"/>
    <p:sldId id="290" r:id="rId5"/>
    <p:sldId id="262" r:id="rId6"/>
    <p:sldId id="288" r:id="rId7"/>
    <p:sldId id="276" r:id="rId8"/>
    <p:sldId id="278" r:id="rId9"/>
    <p:sldId id="281" r:id="rId10"/>
    <p:sldId id="282" r:id="rId11"/>
    <p:sldId id="279" r:id="rId12"/>
    <p:sldId id="291" r:id="rId13"/>
    <p:sldId id="283" r:id="rId14"/>
    <p:sldId id="280" r:id="rId15"/>
    <p:sldId id="26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Plíva" initials="ZP" lastIdx="1" clrIdx="0">
    <p:extLst>
      <p:ext uri="{19B8F6BF-5375-455C-9EA6-DF929625EA0E}">
        <p15:presenceInfo xmlns:p15="http://schemas.microsoft.com/office/powerpoint/2012/main" userId="7808d004d46c90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7E1A47"/>
    <a:srgbClr val="5F5F5F"/>
    <a:srgbClr val="FFFFFF"/>
    <a:srgbClr val="7F7F7F"/>
    <a:srgbClr val="000000"/>
    <a:srgbClr val="EF8006"/>
    <a:srgbClr val="FA972A"/>
    <a:srgbClr val="FCB668"/>
    <a:srgbClr val="FEE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325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2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869D89-5C1A-4985-B189-E8BB3CCF40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1CA52-7A5A-4D44-8116-19D6A3A664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13B2-2836-41C9-9713-0252F06A347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8FC1A-92D8-4F50-9772-5D13BE21A6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8E47CE-B19C-4BD7-A037-0C65DFD510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9FE6F-96C4-43A6-AE92-7F04147AD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17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3A739-4AFE-4B97-989E-9EC3FD7E34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746FB-D024-45D6-A50C-40B36ADB95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1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746FB-D024-45D6-A50C-40B36ADB95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39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746FB-D024-45D6-A50C-40B36ADB95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4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B5D94-75C9-4112-8D05-4FE117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835595"/>
            <a:ext cx="11111922" cy="4778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EF800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10DDA-1F87-4890-ACB4-3F222268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2459037"/>
            <a:ext cx="11111922" cy="316452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B7B12C-5CF6-4CE8-AA26-DFC89F6D6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89"/>
            <a:ext cx="2700000" cy="48149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2150BD-84A5-4B7F-B646-287059511A96}"/>
              </a:ext>
            </a:extLst>
          </p:cNvPr>
          <p:cNvSpPr/>
          <p:nvPr userDrawn="1"/>
        </p:nvSpPr>
        <p:spPr>
          <a:xfrm>
            <a:off x="540000" y="6007734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96995AC0-F4D2-4121-9547-8584A67E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628" y="6003263"/>
            <a:ext cx="6187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5FBEEF-E39F-4E05-8EE9-0B0046BB782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81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769D32-13B4-426F-8444-6F27CC20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AB7587-C7DC-4EE3-BEF2-964B6879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AD0675-3113-43D0-8B50-85AFF486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5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A8C03-280B-47E8-A945-B9E7BB3D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6C0B70-CE1A-44B0-9894-E5AB34DF2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143E09-3686-4043-9D92-B6A0A08C5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AF8EDB-4DD8-4900-AEB8-B8515CEE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1F8D4F-F819-4718-B497-2B9874D7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E6B357-88CE-45C2-9D17-1CD339D5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73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26056-1480-4173-A783-57EB1C5A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B70ED1-68E7-43D6-A0FC-3C13BC1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920744-DEDC-4AB1-9A48-6045C5B6F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6645DD-4494-49D8-9290-F0A9BC68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C5BE8F-E273-4569-A386-A56C118A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58254B-E09E-4A83-B468-29D02549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819BA-B582-47CA-9A77-A59A3BC9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44A976-97A9-4353-8CB6-3BC2F4292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9A9F28-6E47-48FB-8DB8-B4CCD461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0F778-4199-4F92-9A38-91B2D93B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6B8350-FE95-4D5C-8B00-8F749058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54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6C9C8D-0632-4178-B492-6A4745F38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AC48DF-6EE2-425C-8134-4A2E9D8E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3755F1-28B6-4638-B894-562567EF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2B14B2-C3A4-4FC0-9D70-19BDDB61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1DFD3-FD14-422B-A069-CE3DE36E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02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DD2AD-FBBF-4429-9CCC-97FC4BA5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81DE3F-B6BC-4575-813F-ACDCA9434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40A3F0-6DAD-4ECA-9486-84B23D1E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114F37-6FD6-413D-88EA-94E51122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85248-C6B8-4F6C-B54E-51BBA6C4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55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83D57-1032-49E4-9887-F16458B0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FACDE5-928D-4BB9-93ED-953FD5D1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30D48-BF62-4730-82DA-D5696A3C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EA371E-43F0-43E1-96CB-D6527EB7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276F8E-F721-4C37-A9CA-1C096838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9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83719-A558-4648-A216-F42649F0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AFDB3-044D-443B-A982-86CBD444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4561D1-5FEA-4E39-BC3F-81F6A2E5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7FA739-E1D0-49CE-A997-40783D9B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9F6A4D-E37F-4A9C-B53B-77712504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2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C80C0-8C0C-4539-94AC-5F6A1514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CD7421-9541-439F-8254-F5042AB7A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E5364C-8B3D-4AA8-AAFB-60E86E09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C0F03C-7E81-49E7-8A93-638566C0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81C35D-7C8C-4E9C-96FD-0379DE69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D99D00-C381-45AC-AEA1-D0FE2D7C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EAE70-0E93-4470-A923-5D8DFB62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CF84C8-17F4-4723-B143-36188C5B7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F619AE-ED48-44E5-AE51-9127DBFE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ACA617-BF8A-498B-8D30-62E5510E2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594BB9-6592-4D11-8279-5E4249DBB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B55B94-8206-4769-9565-34D05795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163C19-BFD6-4E23-A833-C9A295EE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CA2837-2D6F-426A-AB9A-157A5133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3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B5D94-75C9-4112-8D05-4FE117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835595"/>
            <a:ext cx="5256000" cy="4778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10DDA-1F87-4890-ACB4-3F222268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2459037"/>
            <a:ext cx="5256000" cy="316452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B7B12C-5CF6-4CE8-AA26-DFC89F6D6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89"/>
            <a:ext cx="2700000" cy="48149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7B70670-AB81-4019-9D54-31113DFB5A4F}"/>
              </a:ext>
            </a:extLst>
          </p:cNvPr>
          <p:cNvSpPr/>
          <p:nvPr userDrawn="1"/>
        </p:nvSpPr>
        <p:spPr>
          <a:xfrm>
            <a:off x="6108000" y="0"/>
            <a:ext cx="608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AC616F2-7D30-4B6D-A49B-DE15DCF12697}"/>
              </a:ext>
            </a:extLst>
          </p:cNvPr>
          <p:cNvSpPr/>
          <p:nvPr userDrawn="1"/>
        </p:nvSpPr>
        <p:spPr>
          <a:xfrm>
            <a:off x="540000" y="6007734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DA1F4275-2870-4893-9744-343BEAAB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628" y="6003263"/>
            <a:ext cx="6187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5FBEEF-E39F-4E05-8EE9-0B0046BB782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6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2225D-D3B9-4F92-98F5-9EEF81B0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6047D9-302A-4E36-AC74-51D22120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B2CD19-3C00-4849-BAF7-000BBCDC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03BE5A-3089-4C7B-A2CD-F77775BF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269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ADC11F-EE51-4A4C-923B-8BD936E3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08C512-533F-4497-AC9A-A22D444D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60BB7-58C5-4829-B7A1-18F967D3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72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E0DA5-3BF2-49E3-A254-A324C076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9B7B51-B543-4569-B763-9ACD763F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BEBB50-B7BB-40E2-B4D6-2C9709DB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5A467F-A28F-4711-9628-5D592536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B12FEA-466E-4F86-BF56-22EF01A6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AEED09-D52F-4EFB-82BC-0382E5FF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74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93508-057C-478A-98EB-E7C17669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516292-013C-4D37-BD05-4702F2D53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553620-FC03-4351-BA78-E7B307637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66F8D-29BD-4052-880B-3CD0216A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A69A01-1258-417C-AAAF-90AED41D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679013-01DF-4D4D-8D06-B0753AA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425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CF581-B213-432E-9603-4453E5E4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EBF9E4-5E76-4E20-B83A-6333F2C1C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895D5-AD49-46DA-88CC-CBDEB623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C9764-A704-42B8-911D-1D5E6B63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040D03-FB36-4F1A-A8E0-B34E8027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61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E488D3-276D-4263-AAF0-4391B3D4E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C1D63B-0BB8-4600-A805-D204CDFBA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D2A401-3DB0-438A-A42E-178C7B35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F311B5-1D0F-49E8-8490-3E788102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37EE2-BC95-4B4B-A772-6ED4D95F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30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D3E89E0-09AF-4276-BF7F-C2187B2D49BD}"/>
              </a:ext>
            </a:extLst>
          </p:cNvPr>
          <p:cNvSpPr/>
          <p:nvPr userDrawn="1"/>
        </p:nvSpPr>
        <p:spPr>
          <a:xfrm>
            <a:off x="540000" y="6007734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2B5D94-75C9-4112-8D05-4FE117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835595"/>
            <a:ext cx="5256000" cy="4778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10DDA-1F87-4890-ACB4-3F222268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2459037"/>
            <a:ext cx="5256000" cy="316452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6994BD-50EB-4966-9FDD-41127E3E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628" y="6003263"/>
            <a:ext cx="6187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5FBEEF-E39F-4E05-8EE9-0B0046BB782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B7B12C-5CF6-4CE8-AA26-DFC89F6D6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89"/>
            <a:ext cx="2700000" cy="48149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7B70670-AB81-4019-9D54-31113DFB5A4F}"/>
              </a:ext>
            </a:extLst>
          </p:cNvPr>
          <p:cNvSpPr/>
          <p:nvPr userDrawn="1"/>
        </p:nvSpPr>
        <p:spPr>
          <a:xfrm>
            <a:off x="6108000" y="501589"/>
            <a:ext cx="5544000" cy="5854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72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F8FF189-3BD9-4913-9772-BCBAED5186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0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60147-898D-45C3-9AF9-A6FE60E7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67768E-D8C8-4732-B8AA-B978C3A2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ABA59-2952-43E5-949F-906180EC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A5A4DC-F3DE-41F8-9C0B-64E2315A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62762F-BBE7-48B4-B52E-AD084B80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D5627-83E9-4539-B3BC-18FB6C48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48B35B-62C6-47BB-9073-DE9E2AB8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3016F-9D32-49E4-AA05-444B7267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9B161B-F9F4-4F9B-97EE-B20DE699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10376E-21F9-45A2-962B-E55F900D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544C-98E3-4C7A-867D-4EA10E22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BD1A27-B116-4FE5-97B3-0277568CD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642729-90FA-4D38-8F68-573EAD04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E668DF-67D9-43C7-A6AC-5F017980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03D2AA-0F29-45B8-AC67-D1F9F778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66B64B-D754-41B1-B01B-573D6FAC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39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5DCD5-F920-443F-A022-E34EC9B4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FBEE99-92E6-46B9-ACBE-D7B8201A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49C6F0F-B649-48C9-A077-3732E011A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EB2096-DCAF-40BA-A123-0C653F766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194676-FA58-423C-9163-231A7FA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8FF901-E20A-4B97-ACD5-B7E1FCAB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18E6DA-E7BA-45B2-A636-9B4E43B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FFA76C-1EDF-46F0-A496-C8C87D69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51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D8A8-343F-4882-A3B2-2279599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4DBC5B-E3CE-471D-8BEC-1714E108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0DB9AA-C970-488E-B9E0-5CD56C9A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726E56-6687-451D-B9AE-AA7A748B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3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511688-310B-4720-86F2-825D1C08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C235D-BFB1-4DAD-9668-1AA36D2D4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E2EE7D-EB69-4481-9C34-9630295DD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76FC-0D42-48F8-82C0-ED4B2AAD5B5B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3BE12-2900-4064-8024-38DB1F651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88479-74DF-46B0-AE45-DA081F99D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3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BACF5A-668C-4E14-AB94-A7C04AC1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A0F4FE-365E-47EF-935E-3CD8A0C4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FCC4B-6A8A-470A-8D57-2FF6DDD4D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9003-45B5-415A-8997-81BBE4E1A06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308D8-D35E-4D48-9464-2D56A183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338827-57CB-4F28-9ADA-52B9DBF47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4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m.tul.cz/fakulta/mezinarodni-mobility/formula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fm.tul.cz/fakulta/mezinarodni-spoluprace/vyberove-rizeni" TargetMode="External"/><Relationship Id="rId4" Type="http://schemas.openxmlformats.org/officeDocument/2006/relationships/hyperlink" Target="https://www.fm.tul.cz/files/pages/other/mezin_spolupr/prihlaska-k-vyjezdu-podporovanym-prg-Erasmu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www.fm.tul.cz/files/pages/Pravidla%20k%20v%C3%BDb%C4%9Brov%C3%A9mu%20%C5%99%C3%ADzen%C3%AD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a.kuncova@tul.c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m.tul.cz/files/pages/Smlouvy%20Erasmus%20-%20seznam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a.kuncova@tul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111508"/>
            <a:ext cx="12019066" cy="66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158262"/>
            <a:ext cx="11111922" cy="558571"/>
          </a:xfrm>
        </p:spPr>
        <p:txBody>
          <a:bodyPr>
            <a:normAutofit/>
          </a:bodyPr>
          <a:lstStyle/>
          <a:p>
            <a:r>
              <a:rPr lang="cs-CZ" sz="2200" b="1" dirty="0"/>
              <a:t>Postup / </a:t>
            </a:r>
            <a:r>
              <a:rPr lang="cs-CZ" sz="2200" b="1" dirty="0" err="1"/>
              <a:t>Process</a:t>
            </a:r>
            <a:endParaRPr lang="cs-CZ" sz="2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53616" y="5118395"/>
            <a:ext cx="101485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36827" y="2391201"/>
            <a:ext cx="108328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70C0"/>
              </a:solidFill>
              <a:latin typeface="Myriad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MyriadPro-Regular"/>
              </a:rPr>
              <a:t>Vaším prvním krokem bude vyplnit přihlášku k výjezdu, kterou naleznete na webových stránkách FM </a:t>
            </a:r>
            <a:r>
              <a:rPr lang="cs-CZ" dirty="0">
                <a:solidFill>
                  <a:srgbClr val="0070C0"/>
                </a:solidFill>
                <a:latin typeface="MyriadPro-Regular"/>
                <a:hlinkClick r:id="rId3"/>
              </a:rPr>
              <a:t>zde</a:t>
            </a:r>
            <a:endParaRPr lang="cs-CZ" dirty="0">
              <a:solidFill>
                <a:srgbClr val="0070C0"/>
              </a:solidFill>
              <a:latin typeface="Myriad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MyriadPro-Regular"/>
              </a:rPr>
              <a:t>Přihlásit se  do výběrového řízení v systému STAG, které je zveřejněno v sekci ECTS výjezdy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MyriadPro-Regular"/>
              </a:rPr>
              <a:t>Na stránkách FM v sekci mezinárodní spolupráce – </a:t>
            </a:r>
            <a:r>
              <a:rPr lang="cs-CZ" dirty="0" err="1">
                <a:solidFill>
                  <a:srgbClr val="0070C0"/>
                </a:solidFill>
                <a:latin typeface="MyriadPro-Regular"/>
              </a:rPr>
              <a:t>Fomuláře</a:t>
            </a:r>
            <a:r>
              <a:rPr lang="cs-CZ" dirty="0">
                <a:solidFill>
                  <a:srgbClr val="0070C0"/>
                </a:solidFill>
                <a:latin typeface="MyriadPro-Regular"/>
              </a:rPr>
              <a:t>, naleznete </a:t>
            </a:r>
            <a:r>
              <a:rPr lang="cs-CZ" dirty="0" err="1">
                <a:solidFill>
                  <a:srgbClr val="0070C0"/>
                </a:solidFill>
                <a:latin typeface="MyriadPro-Regular"/>
              </a:rPr>
              <a:t>check</a:t>
            </a:r>
            <a:r>
              <a:rPr lang="cs-CZ" dirty="0">
                <a:solidFill>
                  <a:srgbClr val="0070C0"/>
                </a:solidFill>
                <a:latin typeface="MyriadPro-Regular"/>
              </a:rPr>
              <a:t>-list pro zvolený druh mobility.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70C0"/>
                </a:solidFill>
                <a:latin typeface="MyriadPro-Regular"/>
              </a:rPr>
              <a:t>Check</a:t>
            </a:r>
            <a:r>
              <a:rPr lang="cs-CZ" dirty="0">
                <a:solidFill>
                  <a:srgbClr val="0070C0"/>
                </a:solidFill>
                <a:latin typeface="MyriadPro-Regular"/>
              </a:rPr>
              <a:t>-list Vás provede krok za krokem, co je potřeba ohledně dokumentace k výjezdu.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6AE29B3-6F2D-48B1-8495-86FDA2A4E2C6}"/>
              </a:ext>
            </a:extLst>
          </p:cNvPr>
          <p:cNvSpPr/>
          <p:nvPr/>
        </p:nvSpPr>
        <p:spPr>
          <a:xfrm>
            <a:off x="1029107" y="4114652"/>
            <a:ext cx="10832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70C0"/>
              </a:solidFill>
              <a:latin typeface="Myriad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Your first step will be to fill in the departure application, which can be found on the FM website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here</a:t>
            </a:r>
            <a:endParaRPr lang="cs-CZ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Come to the </a:t>
            </a: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</a:rPr>
              <a:t>admission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</a:rPr>
              <a:t>process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which will be published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here</a:t>
            </a:r>
            <a:endParaRPr lang="cs-CZ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On the FM website in the section of international cooperation - Forms, you will find a check-list for the selected type of mobility</a:t>
            </a:r>
            <a:endParaRPr lang="cs-CZ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The check-list will guide you step by step through the travel documentation.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6A2E0F-8B1A-42ED-88D6-F4169953D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165" y="58324"/>
            <a:ext cx="5166973" cy="23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3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158262"/>
            <a:ext cx="11111922" cy="558571"/>
          </a:xfrm>
        </p:spPr>
        <p:txBody>
          <a:bodyPr>
            <a:normAutofit/>
          </a:bodyPr>
          <a:lstStyle/>
          <a:p>
            <a:r>
              <a:rPr lang="cs-CZ" sz="2200" b="1" dirty="0"/>
              <a:t>Postup / </a:t>
            </a:r>
            <a:r>
              <a:rPr lang="cs-CZ" sz="2200" b="1" dirty="0" err="1"/>
              <a:t>Process</a:t>
            </a:r>
            <a:endParaRPr lang="cs-CZ" sz="2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53616" y="5118395"/>
            <a:ext cx="101485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124235C-277F-49C6-9247-64AAD539F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8" y="2810323"/>
            <a:ext cx="11111922" cy="36092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A2586F1-2AC0-4D60-89C5-EA3119F93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930" y="306258"/>
            <a:ext cx="3624940" cy="28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0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610531" y="0"/>
            <a:ext cx="25814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D1F70CDE-F4E7-4809-858C-277340B2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2" y="0"/>
            <a:ext cx="4331949" cy="14547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158262"/>
            <a:ext cx="8792044" cy="969118"/>
          </a:xfrm>
        </p:spPr>
        <p:txBody>
          <a:bodyPr>
            <a:noAutofit/>
          </a:bodyPr>
          <a:lstStyle/>
          <a:p>
            <a:r>
              <a:rPr lang="cs-CZ" sz="3600" b="1" dirty="0"/>
              <a:t>Výběrové řízení / </a:t>
            </a:r>
            <a:r>
              <a:rPr lang="cs-CZ" sz="3600" b="1" dirty="0" err="1"/>
              <a:t>Admission</a:t>
            </a:r>
            <a:r>
              <a:rPr lang="cs-CZ" sz="3600" b="1" dirty="0"/>
              <a:t> </a:t>
            </a:r>
            <a:r>
              <a:rPr lang="cs-CZ" sz="3600" b="1" dirty="0" err="1"/>
              <a:t>Process</a:t>
            </a:r>
            <a:r>
              <a:rPr lang="cs-CZ" sz="3600" b="1" dirty="0"/>
              <a:t> </a:t>
            </a:r>
            <a:br>
              <a:rPr lang="cs-CZ" sz="3600" b="1" dirty="0"/>
            </a:br>
            <a:endParaRPr lang="cs-CZ" sz="1800" b="1" cap="all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4772DB-21E1-40AC-8849-FB722C386F3E}"/>
              </a:ext>
            </a:extLst>
          </p:cNvPr>
          <p:cNvSpPr txBox="1"/>
          <p:nvPr/>
        </p:nvSpPr>
        <p:spPr>
          <a:xfrm>
            <a:off x="615142" y="1995055"/>
            <a:ext cx="8437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Celé výběrové řízení je bodově ohodnoceno a skládá se z :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Odborného testu z Anglického jazyka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Správného a včasného doložení všech požadovaných dokumentů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Professional test in </a:t>
            </a:r>
            <a:r>
              <a:rPr lang="cs-CZ" dirty="0" err="1"/>
              <a:t>English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/>
              <a:t>Correct</a:t>
            </a:r>
            <a:r>
              <a:rPr lang="cs-CZ" dirty="0"/>
              <a:t> and </a:t>
            </a:r>
            <a:r>
              <a:rPr lang="cs-CZ" dirty="0" err="1"/>
              <a:t>timely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documents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Podrobné informace o přijímacím řízení naleznete na stránkách </a:t>
            </a:r>
            <a:r>
              <a:rPr lang="cs-CZ" dirty="0">
                <a:hlinkClick r:id="rId4"/>
              </a:rPr>
              <a:t>FM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4BF639-D4AF-465F-927D-72BCF836D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86" y="4284341"/>
            <a:ext cx="2850028" cy="13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158262"/>
            <a:ext cx="11111922" cy="55857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Důležité termíny / </a:t>
            </a:r>
            <a:r>
              <a:rPr lang="cs-CZ" sz="3600" b="1" dirty="0" err="1"/>
              <a:t>Important</a:t>
            </a:r>
            <a:r>
              <a:rPr lang="cs-CZ" sz="3600" b="1" dirty="0"/>
              <a:t> </a:t>
            </a:r>
            <a:r>
              <a:rPr lang="cs-CZ" sz="3600" b="1" dirty="0" err="1"/>
              <a:t>dates</a:t>
            </a:r>
            <a:endParaRPr lang="cs-CZ" sz="2200" b="1" cap="all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53616" y="5118395"/>
            <a:ext cx="101485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70384" y="1862106"/>
            <a:ext cx="110574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70C0"/>
                </a:solidFill>
                <a:latin typeface="MyriadPro-Regular"/>
              </a:rPr>
              <a:t>13.12.2023 Informační schůzka 14:30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70C0"/>
                </a:solidFill>
                <a:latin typeface="MyriadPro-Regular"/>
              </a:rPr>
              <a:t>8. 1. 2023   </a:t>
            </a:r>
            <a:r>
              <a:rPr lang="cs-CZ" sz="2800" dirty="0" err="1">
                <a:solidFill>
                  <a:srgbClr val="0070C0"/>
                </a:solidFill>
                <a:latin typeface="MyriadPro-Regular"/>
              </a:rPr>
              <a:t>Deadline</a:t>
            </a:r>
            <a:r>
              <a:rPr lang="cs-CZ" sz="2800" dirty="0">
                <a:solidFill>
                  <a:srgbClr val="0070C0"/>
                </a:solidFill>
                <a:latin typeface="MyriadPro-Regular"/>
              </a:rPr>
              <a:t> pro podání přihlášek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70C0"/>
                </a:solidFill>
                <a:latin typeface="MyriadPro-Regular"/>
              </a:rPr>
              <a:t>15. 1. 2023 test z anglického jazyka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70C0"/>
              </a:solidFill>
              <a:latin typeface="MyriadPro-Regular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BBBD36-64DB-4706-A448-5D37016B3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7376"/>
            <a:ext cx="6163535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9E3DEDF-8219-4C88-9A94-1F256D672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903" y="5852202"/>
            <a:ext cx="648000" cy="64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920EDC6-1C13-4B93-BEC8-9D5C939EF611}"/>
              </a:ext>
            </a:extLst>
          </p:cNvPr>
          <p:cNvSpPr txBox="1"/>
          <p:nvPr/>
        </p:nvSpPr>
        <p:spPr>
          <a:xfrm>
            <a:off x="4974336" y="4559540"/>
            <a:ext cx="6041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bg1"/>
                </a:solidFill>
              </a:rPr>
              <a:t>TECHNICAL UNIVERSITY OF LIBEREC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Faculty of Mechatronics, Informatics and Interdisciplinary Studies</a:t>
            </a:r>
          </a:p>
          <a:p>
            <a:pPr algn="r"/>
            <a:r>
              <a:rPr lang="cs-CZ" sz="1400" b="1" dirty="0">
                <a:solidFill>
                  <a:schemeClr val="bg1"/>
                </a:solidFill>
              </a:rPr>
              <a:t>Studentská 2 | 461 17 Liberec </a:t>
            </a:r>
            <a:r>
              <a:rPr lang="cs-CZ" sz="1400" dirty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cs-CZ" sz="1400" dirty="0">
                <a:solidFill>
                  <a:schemeClr val="bg1"/>
                </a:solidFill>
              </a:rPr>
              <a:t>www.facebook.com/FMTUL </a:t>
            </a:r>
            <a:r>
              <a:rPr lang="cs-CZ" sz="1400" dirty="0">
                <a:solidFill>
                  <a:schemeClr val="bg1">
                    <a:lumMod val="85000"/>
                  </a:schemeClr>
                </a:solidFill>
              </a:rPr>
              <a:t>|</a:t>
            </a:r>
            <a:r>
              <a:rPr lang="cs-CZ" sz="1400" dirty="0">
                <a:solidFill>
                  <a:schemeClr val="bg1"/>
                </a:solidFill>
              </a:rPr>
              <a:t> www.fm.tul.cz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1507269" y="2813487"/>
            <a:ext cx="7135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err="1">
                <a:solidFill>
                  <a:schemeClr val="bg1"/>
                </a:solidFill>
              </a:rPr>
              <a:t>Thank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err="1">
                <a:solidFill>
                  <a:schemeClr val="bg1"/>
                </a:solidFill>
              </a:rPr>
              <a:t>you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err="1">
                <a:solidFill>
                  <a:schemeClr val="bg1"/>
                </a:solidFill>
              </a:rPr>
              <a:t>for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err="1">
                <a:solidFill>
                  <a:schemeClr val="bg1"/>
                </a:solidFill>
              </a:rPr>
              <a:t>your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err="1">
                <a:solidFill>
                  <a:schemeClr val="bg1"/>
                </a:solidFill>
              </a:rPr>
              <a:t>attention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49ECB-615A-40B2-AB9C-F5EC25B73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719" y="2459037"/>
            <a:ext cx="11111922" cy="477837"/>
          </a:xfrm>
        </p:spPr>
        <p:txBody>
          <a:bodyPr>
            <a:noAutofit/>
          </a:bodyPr>
          <a:lstStyle/>
          <a:p>
            <a:br>
              <a:rPr lang="cs-CZ" sz="5400" b="1" dirty="0">
                <a:solidFill>
                  <a:schemeClr val="accent1"/>
                </a:solidFill>
              </a:rPr>
            </a:br>
            <a:br>
              <a:rPr lang="cs-CZ" sz="5400" b="1" dirty="0">
                <a:solidFill>
                  <a:schemeClr val="accent1"/>
                </a:solidFill>
              </a:rPr>
            </a:br>
            <a:br>
              <a:rPr lang="cs-CZ" sz="5400" b="1" dirty="0">
                <a:solidFill>
                  <a:schemeClr val="accent1"/>
                </a:solidFill>
              </a:rPr>
            </a:br>
            <a:r>
              <a:rPr lang="cs-CZ" sz="5400" b="1" dirty="0" err="1">
                <a:solidFill>
                  <a:schemeClr val="accent1"/>
                </a:solidFill>
              </a:rPr>
              <a:t>How</a:t>
            </a:r>
            <a:r>
              <a:rPr lang="cs-CZ" sz="5400" b="1" dirty="0">
                <a:solidFill>
                  <a:schemeClr val="accent1"/>
                </a:solidFill>
              </a:rPr>
              <a:t> to go </a:t>
            </a:r>
            <a:r>
              <a:rPr lang="cs-CZ" sz="5400" b="1" dirty="0" err="1">
                <a:solidFill>
                  <a:schemeClr val="accent1"/>
                </a:solidFill>
              </a:rPr>
              <a:t>abroad</a:t>
            </a:r>
            <a:r>
              <a:rPr lang="cs-CZ" sz="5400" b="1" dirty="0">
                <a:solidFill>
                  <a:schemeClr val="accent1"/>
                </a:solidFill>
              </a:rPr>
              <a:t> ?</a:t>
            </a:r>
            <a:br>
              <a:rPr lang="cs-CZ" sz="5400" b="1" dirty="0">
                <a:solidFill>
                  <a:schemeClr val="accent1"/>
                </a:solidFill>
              </a:rPr>
            </a:br>
            <a:endParaRPr lang="cs-CZ" sz="5400" b="1" dirty="0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005194-C7B7-4FF2-A13A-E0C79BA8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38" y="2288121"/>
            <a:ext cx="5471630" cy="4015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55212A-A0F5-4084-8629-3DFA6F00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0" y="2288121"/>
            <a:ext cx="2596592" cy="29145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62AA984-F882-431B-8489-392A7F15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973" y="2288121"/>
            <a:ext cx="2832677" cy="31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49ECB-615A-40B2-AB9C-F5EC25B73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719" y="2459037"/>
            <a:ext cx="11111922" cy="477837"/>
          </a:xfrm>
        </p:spPr>
        <p:txBody>
          <a:bodyPr>
            <a:noAutofit/>
          </a:bodyPr>
          <a:lstStyle/>
          <a:p>
            <a:br>
              <a:rPr lang="cs-CZ" sz="5400" b="1" dirty="0">
                <a:solidFill>
                  <a:schemeClr val="accent1"/>
                </a:solidFill>
              </a:rPr>
            </a:br>
            <a:br>
              <a:rPr lang="cs-CZ" sz="5400" b="1" dirty="0">
                <a:solidFill>
                  <a:schemeClr val="accent1"/>
                </a:solidFill>
              </a:rPr>
            </a:br>
            <a:br>
              <a:rPr lang="cs-CZ" sz="5400" b="1" dirty="0">
                <a:solidFill>
                  <a:schemeClr val="accent1"/>
                </a:solidFill>
              </a:rPr>
            </a:br>
            <a:r>
              <a:rPr lang="cs-CZ" sz="5400" b="1" dirty="0" err="1">
                <a:solidFill>
                  <a:schemeClr val="accent1"/>
                </a:solidFill>
              </a:rPr>
              <a:t>How</a:t>
            </a:r>
            <a:r>
              <a:rPr lang="cs-CZ" sz="5400" b="1" dirty="0">
                <a:solidFill>
                  <a:schemeClr val="accent1"/>
                </a:solidFill>
              </a:rPr>
              <a:t> to go </a:t>
            </a:r>
            <a:r>
              <a:rPr lang="cs-CZ" sz="5400" b="1" dirty="0" err="1">
                <a:solidFill>
                  <a:schemeClr val="accent1"/>
                </a:solidFill>
              </a:rPr>
              <a:t>abroad</a:t>
            </a:r>
            <a:r>
              <a:rPr lang="cs-CZ" sz="5400" b="1" dirty="0">
                <a:solidFill>
                  <a:schemeClr val="accent1"/>
                </a:solidFill>
              </a:rPr>
              <a:t> ?</a:t>
            </a:r>
            <a:br>
              <a:rPr lang="cs-CZ" sz="5400" b="1" dirty="0">
                <a:solidFill>
                  <a:schemeClr val="accent1"/>
                </a:solidFill>
              </a:rPr>
            </a:br>
            <a:endParaRPr lang="cs-CZ" sz="5400" b="1" dirty="0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005194-C7B7-4FF2-A13A-E0C79BA8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38" y="2288121"/>
            <a:ext cx="5471630" cy="40158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D9006A-5C88-4770-AF11-71F2C55B3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7" y="3107790"/>
            <a:ext cx="2923992" cy="18176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73FA26-572B-45B1-879A-EEFF76FB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567" y="3107790"/>
            <a:ext cx="3286338" cy="18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9DCD96-AB39-4EBD-9E1F-EE96599C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62899" cy="69293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51" y="6171304"/>
            <a:ext cx="11111922" cy="758002"/>
          </a:xfrm>
        </p:spPr>
        <p:txBody>
          <a:bodyPr>
            <a:normAutofit/>
          </a:bodyPr>
          <a:lstStyle/>
          <a:p>
            <a:r>
              <a:rPr lang="cs-CZ" b="1" dirty="0"/>
              <a:t>Fakultní koordinátor / </a:t>
            </a:r>
            <a:r>
              <a:rPr lang="cs-CZ" b="1" dirty="0" err="1"/>
              <a:t>Faculty</a:t>
            </a:r>
            <a:r>
              <a:rPr lang="cs-CZ" b="1" dirty="0"/>
              <a:t> </a:t>
            </a:r>
            <a:r>
              <a:rPr lang="cs-CZ" b="1" dirty="0" err="1"/>
              <a:t>coordinator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78F8FD-4CB9-4567-AD78-5CC94E03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752" y="4761952"/>
            <a:ext cx="8464855" cy="1409352"/>
          </a:xfrm>
        </p:spPr>
        <p:txBody>
          <a:bodyPr>
            <a:noAutofit/>
          </a:bodyPr>
          <a:lstStyle/>
          <a:p>
            <a:r>
              <a:rPr lang="cs-CZ" sz="2000" b="1" dirty="0"/>
              <a:t>Ing. Simona Kuncová</a:t>
            </a:r>
          </a:p>
          <a:p>
            <a:r>
              <a:rPr lang="cs-CZ" sz="1600" dirty="0"/>
              <a:t>Tel.: 485 353 624</a:t>
            </a:r>
          </a:p>
          <a:p>
            <a:r>
              <a:rPr lang="cs-CZ" sz="1600" dirty="0">
                <a:hlinkClick r:id="rId3"/>
              </a:rPr>
              <a:t>simona.kuncova@tul.cz</a:t>
            </a:r>
            <a:endParaRPr lang="cs-CZ" sz="1600" dirty="0"/>
          </a:p>
          <a:p>
            <a:r>
              <a:rPr lang="cs-CZ" sz="1600" dirty="0"/>
              <a:t>Budova A, 1. patro, kanc.A02020</a:t>
            </a:r>
          </a:p>
          <a:p>
            <a:r>
              <a:rPr lang="cs-CZ" sz="1600" dirty="0" err="1"/>
              <a:t>Building</a:t>
            </a:r>
            <a:r>
              <a:rPr lang="cs-CZ" sz="1600" dirty="0"/>
              <a:t> A, 1. </a:t>
            </a:r>
            <a:r>
              <a:rPr lang="cs-CZ" sz="1600" dirty="0" err="1"/>
              <a:t>floor</a:t>
            </a:r>
            <a:r>
              <a:rPr lang="cs-CZ" sz="1600" dirty="0"/>
              <a:t>, </a:t>
            </a:r>
            <a:r>
              <a:rPr lang="cs-CZ" sz="1600" dirty="0" err="1"/>
              <a:t>office</a:t>
            </a:r>
            <a:r>
              <a:rPr lang="cs-CZ" sz="1600" dirty="0"/>
              <a:t> n.A02020</a:t>
            </a:r>
          </a:p>
        </p:txBody>
      </p:sp>
    </p:spTree>
    <p:extLst>
      <p:ext uri="{BB962C8B-B14F-4D97-AF65-F5344CB8AC3E}">
        <p14:creationId xmlns:p14="http://schemas.microsoft.com/office/powerpoint/2010/main" val="129155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39" y="1399529"/>
            <a:ext cx="11111922" cy="758002"/>
          </a:xfrm>
        </p:spPr>
        <p:txBody>
          <a:bodyPr>
            <a:normAutofit/>
          </a:bodyPr>
          <a:lstStyle/>
          <a:p>
            <a:r>
              <a:rPr lang="cs-CZ" b="1" dirty="0"/>
              <a:t>Možnosti výjezdů / </a:t>
            </a:r>
            <a:r>
              <a:rPr lang="cs-CZ" b="1" dirty="0" err="1"/>
              <a:t>Possibilities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outgoing</a:t>
            </a:r>
            <a:r>
              <a:rPr lang="cs-CZ" b="1" dirty="0"/>
              <a:t> mobility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78F8FD-4CB9-4567-AD78-5CC94E03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43" y="2544074"/>
            <a:ext cx="5331982" cy="3076181"/>
          </a:xfrm>
        </p:spPr>
        <p:txBody>
          <a:bodyPr>
            <a:noAutofit/>
          </a:bodyPr>
          <a:lstStyle/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Studijní pobyt			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Pracovní stáž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Krátkodobé mobility pro Ph.D.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Výuka (pouze zaměstnanci FM)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Školení (pouze zaměstnanci FM)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BIP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D896F9-BC09-4A61-AEA7-EB016FE4E4F5}"/>
              </a:ext>
            </a:extLst>
          </p:cNvPr>
          <p:cNvSpPr txBox="1"/>
          <p:nvPr/>
        </p:nvSpPr>
        <p:spPr>
          <a:xfrm>
            <a:off x="6533803" y="2411070"/>
            <a:ext cx="48296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Study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 err="1"/>
              <a:t>Internship</a:t>
            </a:r>
            <a:endParaRPr lang="cs-CZ" sz="2400" dirty="0"/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 err="1"/>
              <a:t>Shor</a:t>
            </a:r>
            <a:r>
              <a:rPr lang="cs-CZ" sz="2400" dirty="0"/>
              <a:t>-term mobility </a:t>
            </a:r>
            <a:r>
              <a:rPr lang="cs-CZ" sz="2400" dirty="0" err="1"/>
              <a:t>for</a:t>
            </a:r>
            <a:r>
              <a:rPr lang="cs-CZ" sz="2400" dirty="0"/>
              <a:t> Ph.D.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 err="1"/>
              <a:t>Teaching</a:t>
            </a:r>
            <a:r>
              <a:rPr lang="cs-CZ" sz="2400" dirty="0"/>
              <a:t> (just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employees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FM)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 err="1"/>
              <a:t>Training</a:t>
            </a:r>
            <a:r>
              <a:rPr lang="cs-CZ" sz="2400" dirty="0"/>
              <a:t> (just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employees</a:t>
            </a:r>
            <a:r>
              <a:rPr lang="cs-CZ" sz="2400" dirty="0"/>
              <a:t> of FM)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BIP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ADEB5-669C-4686-817E-F6DC8EE0F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720" y="4782767"/>
            <a:ext cx="1514537" cy="19495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E35F300-0D62-453B-92E1-B42CA3DB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149" y="4782767"/>
            <a:ext cx="1594576" cy="16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158262"/>
            <a:ext cx="11111922" cy="75800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Možnosti financování mobilit / Mobility </a:t>
            </a:r>
            <a:r>
              <a:rPr lang="cs-CZ" sz="3600" b="1" dirty="0" err="1"/>
              <a:t>financing</a:t>
            </a:r>
            <a:r>
              <a:rPr lang="cs-CZ" sz="3600" b="1" dirty="0"/>
              <a:t> </a:t>
            </a:r>
            <a:r>
              <a:rPr lang="cs-CZ" sz="3600" b="1" dirty="0" err="1"/>
              <a:t>options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53616" y="4829146"/>
            <a:ext cx="101485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726163" y="5337111"/>
            <a:ext cx="9104922" cy="1166326"/>
          </a:xfrm>
        </p:spPr>
        <p:txBody>
          <a:bodyPr>
            <a:normAutofit/>
          </a:bodyPr>
          <a:lstStyle/>
          <a:p>
            <a:r>
              <a:rPr lang="cs-CZ" sz="1800" b="1" dirty="0"/>
              <a:t>KA131 – Erasmus + </a:t>
            </a:r>
          </a:p>
          <a:p>
            <a:r>
              <a:rPr lang="cs-CZ" sz="1800" b="1" dirty="0"/>
              <a:t>KA171 – Erasmus +    Kreditová mobilita (International </a:t>
            </a:r>
            <a:r>
              <a:rPr lang="cs-CZ" sz="1800" b="1" dirty="0" err="1"/>
              <a:t>Credit</a:t>
            </a:r>
            <a:r>
              <a:rPr lang="cs-CZ" sz="1800" b="1" dirty="0"/>
              <a:t> Mobility)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9B6CD4-8411-42FF-B009-C027CE0B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47" y="2174193"/>
            <a:ext cx="4272263" cy="16324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D236D8A-0FB0-4685-B37E-759CE5449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961" y="2174177"/>
            <a:ext cx="2950154" cy="16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3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610531" y="0"/>
            <a:ext cx="25814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340858"/>
            <a:ext cx="8792044" cy="894473"/>
          </a:xfrm>
        </p:spPr>
        <p:txBody>
          <a:bodyPr>
            <a:noAutofit/>
          </a:bodyPr>
          <a:lstStyle/>
          <a:p>
            <a:r>
              <a:rPr lang="cs-CZ" sz="3600" b="1" dirty="0"/>
              <a:t>Kdo může vyjet do zahraničí ?</a:t>
            </a:r>
            <a:br>
              <a:rPr lang="cs-CZ" sz="3600" b="1" dirty="0"/>
            </a:br>
            <a:r>
              <a:rPr lang="cs-CZ" sz="3600" b="1" dirty="0" err="1"/>
              <a:t>Who</a:t>
            </a:r>
            <a:r>
              <a:rPr lang="cs-CZ" sz="3600" b="1" dirty="0"/>
              <a:t> </a:t>
            </a:r>
            <a:r>
              <a:rPr lang="cs-CZ" sz="3600" b="1" dirty="0" err="1"/>
              <a:t>can</a:t>
            </a:r>
            <a:r>
              <a:rPr lang="cs-CZ" sz="3600" b="1" dirty="0"/>
              <a:t> </a:t>
            </a:r>
            <a:r>
              <a:rPr lang="cs-CZ" sz="3600" b="1" dirty="0" err="1"/>
              <a:t>travel</a:t>
            </a:r>
            <a:r>
              <a:rPr lang="cs-CZ" sz="3600" b="1" dirty="0"/>
              <a:t> to </a:t>
            </a:r>
            <a:r>
              <a:rPr lang="cs-CZ" sz="3600" b="1" dirty="0" err="1"/>
              <a:t>abroad</a:t>
            </a:r>
            <a:r>
              <a:rPr lang="cs-CZ" sz="3600" b="1" dirty="0"/>
              <a:t> ?</a:t>
            </a: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242596" y="2235330"/>
            <a:ext cx="83415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Studenti</a:t>
            </a:r>
            <a:r>
              <a:rPr lang="cs-CZ" sz="1400" dirty="0"/>
              <a:t>, v rámci programu Erasmus+, </a:t>
            </a:r>
            <a:r>
              <a:rPr lang="cs-CZ" sz="1400" b="1" dirty="0"/>
              <a:t>na studijní pobyt</a:t>
            </a:r>
            <a:r>
              <a:rPr lang="cs-CZ" sz="1400" dirty="0"/>
              <a:t> (min. doba 2 měsíce, nutná meziinstitucionální smlouva) nebo </a:t>
            </a:r>
            <a:r>
              <a:rPr lang="cs-CZ" sz="1400" b="1" dirty="0"/>
              <a:t>na pracovní stáž</a:t>
            </a:r>
            <a:r>
              <a:rPr lang="cs-CZ" sz="1400" dirty="0"/>
              <a:t> (min. doba 2 měsíce).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Akademikům</a:t>
            </a:r>
            <a:r>
              <a:rPr lang="cs-CZ" sz="1400" dirty="0"/>
              <a:t> nabízí program Erasmus+ </a:t>
            </a:r>
            <a:r>
              <a:rPr lang="cs-CZ" sz="1400" b="1" dirty="0"/>
              <a:t>možnost výukového pobytu</a:t>
            </a:r>
            <a:r>
              <a:rPr lang="cs-CZ" sz="1400" dirty="0"/>
              <a:t> (priorita, nutná meziinstitucionální smlouva, min. doba 2 dny, min. počet odučených hodin 8) </a:t>
            </a:r>
            <a:r>
              <a:rPr lang="cs-CZ" sz="1400" b="1" dirty="0"/>
              <a:t>či školení </a:t>
            </a:r>
            <a:r>
              <a:rPr lang="cs-CZ" sz="1400" dirty="0"/>
              <a:t>(min. doba 2 dny).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Krátkodobé doktorandské mobility na 5-30 dní. Maximální doba 14 dní – jedné podpory ze ZHR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Mobilit se mohou zúčastnit rovněž </a:t>
            </a:r>
            <a:r>
              <a:rPr lang="cs-CZ" sz="1400" b="1" dirty="0"/>
              <a:t>administrativní zaměstnanci</a:t>
            </a:r>
            <a:r>
              <a:rPr lang="cs-CZ" sz="1400" dirty="0"/>
              <a:t>, kterým program Erasmus+ nabízí </a:t>
            </a:r>
            <a:r>
              <a:rPr lang="cs-CZ" sz="1400" b="1" dirty="0"/>
              <a:t>možnost zúčastnit se školení</a:t>
            </a:r>
            <a:r>
              <a:rPr lang="cs-CZ" sz="1400" dirty="0"/>
              <a:t> (min. doba 2 dny) </a:t>
            </a:r>
            <a:r>
              <a:rPr lang="cs-CZ" sz="1400" b="1" dirty="0"/>
              <a:t>v souladu se svým pracovním zaměřením</a:t>
            </a:r>
            <a:r>
              <a:rPr lang="cs-CZ" sz="1400" dirty="0"/>
              <a:t>.</a:t>
            </a:r>
            <a:endParaRPr lang="cs-CZ" sz="1400" dirty="0">
              <a:effectLst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39D876-716F-4B69-8827-AA8B97EE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508" y="4304349"/>
            <a:ext cx="3963023" cy="254243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166BFBF-F4B4-480B-8EB4-42F8C2A2F823}"/>
              </a:ext>
            </a:extLst>
          </p:cNvPr>
          <p:cNvSpPr/>
          <p:nvPr/>
        </p:nvSpPr>
        <p:spPr>
          <a:xfrm>
            <a:off x="242596" y="4786227"/>
            <a:ext cx="6466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 err="1"/>
              <a:t>Students</a:t>
            </a:r>
            <a:r>
              <a:rPr lang="cs-CZ" sz="1400" b="1" dirty="0"/>
              <a:t>,</a:t>
            </a:r>
            <a:r>
              <a:rPr lang="cs-CZ" sz="1400" dirty="0"/>
              <a:t> to study (min. </a:t>
            </a:r>
            <a:r>
              <a:rPr lang="cs-CZ" sz="1400" dirty="0" err="1"/>
              <a:t>time</a:t>
            </a:r>
            <a:r>
              <a:rPr lang="cs-CZ" sz="1400" dirty="0"/>
              <a:t> 2months) </a:t>
            </a:r>
            <a:r>
              <a:rPr lang="cs-CZ" sz="1400" dirty="0" err="1"/>
              <a:t>or</a:t>
            </a:r>
            <a:r>
              <a:rPr lang="cs-CZ" sz="1400" dirty="0"/>
              <a:t> to </a:t>
            </a:r>
            <a:r>
              <a:rPr lang="cs-CZ" sz="1400" dirty="0" err="1"/>
              <a:t>internship</a:t>
            </a:r>
            <a:r>
              <a:rPr lang="cs-CZ" sz="1400" dirty="0"/>
              <a:t> (min. </a:t>
            </a:r>
            <a:r>
              <a:rPr lang="cs-CZ" sz="1400" dirty="0" err="1"/>
              <a:t>time</a:t>
            </a:r>
            <a:r>
              <a:rPr lang="cs-CZ" sz="1400" dirty="0"/>
              <a:t> 2months)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 err="1">
                <a:effectLst/>
              </a:rPr>
              <a:t>Academic</a:t>
            </a:r>
            <a:r>
              <a:rPr lang="cs-CZ" sz="1400" b="1" dirty="0">
                <a:effectLst/>
              </a:rPr>
              <a:t> </a:t>
            </a:r>
            <a:r>
              <a:rPr lang="cs-CZ" sz="1400" b="1" dirty="0" err="1">
                <a:effectLst/>
              </a:rPr>
              <a:t>staff</a:t>
            </a:r>
            <a:r>
              <a:rPr lang="cs-CZ" sz="1400" dirty="0"/>
              <a:t> – </a:t>
            </a:r>
            <a:r>
              <a:rPr lang="cs-CZ" sz="1400" dirty="0" err="1"/>
              <a:t>teaching</a:t>
            </a:r>
            <a:r>
              <a:rPr lang="cs-CZ" sz="1400" dirty="0"/>
              <a:t> (min. </a:t>
            </a:r>
            <a:r>
              <a:rPr lang="cs-CZ" sz="1400" dirty="0" err="1"/>
              <a:t>time</a:t>
            </a:r>
            <a:r>
              <a:rPr lang="cs-CZ" sz="1400" dirty="0"/>
              <a:t> 2 </a:t>
            </a:r>
            <a:r>
              <a:rPr lang="cs-CZ" sz="1400" dirty="0" err="1"/>
              <a:t>days</a:t>
            </a:r>
            <a:r>
              <a:rPr lang="cs-CZ" sz="1400" dirty="0"/>
              <a:t>, 8 </a:t>
            </a:r>
            <a:r>
              <a:rPr lang="cs-CZ" sz="1400" dirty="0" err="1"/>
              <a:t>lessons</a:t>
            </a:r>
            <a:r>
              <a:rPr lang="cs-CZ" sz="1400" dirty="0"/>
              <a:t>)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training</a:t>
            </a:r>
            <a:r>
              <a:rPr lang="cs-CZ" sz="1400" dirty="0"/>
              <a:t> (min. </a:t>
            </a:r>
            <a:r>
              <a:rPr lang="cs-CZ" sz="1400" dirty="0" err="1"/>
              <a:t>time</a:t>
            </a:r>
            <a:r>
              <a:rPr lang="cs-CZ" sz="1400" dirty="0"/>
              <a:t> 2 </a:t>
            </a:r>
            <a:r>
              <a:rPr lang="cs-CZ" sz="1400" dirty="0" err="1"/>
              <a:t>days</a:t>
            </a:r>
            <a:r>
              <a:rPr lang="cs-CZ" sz="1400" dirty="0"/>
              <a:t>)</a:t>
            </a:r>
          </a:p>
          <a:p>
            <a:endParaRPr lang="cs-CZ" sz="1400" dirty="0">
              <a:effectLst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F42A6C5-AFD7-456F-B79C-2169A1A69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744" y="0"/>
            <a:ext cx="2583255" cy="19334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061015C-BFED-4F5B-A003-F646F8BC3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744" y="4628279"/>
            <a:ext cx="2600687" cy="222411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695DC8-1050-4A91-962F-360B2F16C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743" y="1933413"/>
            <a:ext cx="2583257" cy="26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739605"/>
            <a:ext cx="11111922" cy="558571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Kam můžeme vycestovat ?</a:t>
            </a:r>
            <a:br>
              <a:rPr lang="cs-CZ" sz="4000" b="1" dirty="0"/>
            </a:br>
            <a:r>
              <a:rPr lang="cs-CZ" sz="4000" b="1" dirty="0" err="1"/>
              <a:t>Where</a:t>
            </a:r>
            <a:r>
              <a:rPr lang="cs-CZ" sz="4000" b="1" dirty="0"/>
              <a:t> </a:t>
            </a:r>
            <a:r>
              <a:rPr lang="cs-CZ" sz="4000" b="1" dirty="0" err="1"/>
              <a:t>we</a:t>
            </a:r>
            <a:r>
              <a:rPr lang="cs-CZ" sz="4000" b="1" dirty="0"/>
              <a:t> </a:t>
            </a:r>
            <a:r>
              <a:rPr lang="cs-CZ" sz="4000" b="1" dirty="0" err="1"/>
              <a:t>can</a:t>
            </a:r>
            <a:r>
              <a:rPr lang="cs-CZ" sz="4000" b="1" dirty="0"/>
              <a:t> </a:t>
            </a:r>
            <a:r>
              <a:rPr lang="cs-CZ" sz="4000" b="1" dirty="0" err="1"/>
              <a:t>travel</a:t>
            </a:r>
            <a:r>
              <a:rPr lang="cs-CZ" sz="4000" b="1" dirty="0"/>
              <a:t> ?</a:t>
            </a:r>
            <a:endParaRPr lang="cs-CZ" sz="2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53616" y="5118395"/>
            <a:ext cx="101485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EF27CB-0355-4984-973B-EFC471C0A725}"/>
              </a:ext>
            </a:extLst>
          </p:cNvPr>
          <p:cNvSpPr txBox="1"/>
          <p:nvPr/>
        </p:nvSpPr>
        <p:spPr>
          <a:xfrm>
            <a:off x="553616" y="2618509"/>
            <a:ext cx="96627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Do programu Erasmus+ jsou v současnosti zapojeny tyto státy: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/>
              <a:t>28 členských států EU</a:t>
            </a:r>
            <a:r>
              <a:rPr lang="cs-CZ" sz="1400" dirty="0"/>
              <a:t>: Belgie, Bulharsko, Chorvatsko, Česká republika, Dánsko, Estonsko, Finsko, Francie, Irsko, Itálie, Kypr, Litva, Lotyšsko, Lucembursko, Maďarsko, Malta, Německo, Nizozemí, Polsko, Portugalsko, Rakousko, Rumunsko, Řecko, Slovensko, Slovinsko, Španělsko, Švédsko, Velká Británie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/>
              <a:t>Země EHP</a:t>
            </a:r>
            <a:r>
              <a:rPr lang="cs-CZ" sz="1400" dirty="0"/>
              <a:t>: Island, Lichtenštejnsko, Norsko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/>
              <a:t>Kandidátské země</a:t>
            </a:r>
            <a:r>
              <a:rPr lang="cs-CZ" sz="1400" dirty="0"/>
              <a:t>: Turecko, Severní Makedonie, Srbsko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/>
              <a:t>Partnerské země:</a:t>
            </a:r>
            <a:r>
              <a:rPr lang="cs-CZ" sz="1400" dirty="0"/>
              <a:t> dle příslušné Výzvy pro předkládání návrhů v rámci mezinárodní kreditové mobility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/>
              <a:t>Nově mezinárodní mobilita </a:t>
            </a:r>
            <a:r>
              <a:rPr lang="cs-CZ" sz="1400" dirty="0"/>
              <a:t>– žádosti individuální a omezená kapacita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>
                <a:solidFill>
                  <a:srgbClr val="FF0000"/>
                </a:solidFill>
              </a:rPr>
              <a:t>Aktuální seznam partnerských institucí naleznete na našich webových stránkách </a:t>
            </a:r>
            <a:r>
              <a:rPr lang="cs-CZ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</a:t>
            </a:r>
            <a:endParaRPr lang="cs-CZ" sz="14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b="1" dirty="0" err="1">
                <a:solidFill>
                  <a:srgbClr val="FF0000"/>
                </a:solidFill>
              </a:rPr>
              <a:t>You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can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find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an</a:t>
            </a:r>
            <a:r>
              <a:rPr lang="cs-CZ" sz="1400" b="1" dirty="0">
                <a:solidFill>
                  <a:srgbClr val="FF0000"/>
                </a:solidFill>
              </a:rPr>
              <a:t> up-to-</a:t>
            </a:r>
            <a:r>
              <a:rPr lang="cs-CZ" sz="1400" b="1" dirty="0" err="1">
                <a:solidFill>
                  <a:srgbClr val="FF0000"/>
                </a:solidFill>
              </a:rPr>
              <a:t>date</a:t>
            </a:r>
            <a:r>
              <a:rPr lang="cs-CZ" sz="1400" b="1" dirty="0">
                <a:solidFill>
                  <a:srgbClr val="FF0000"/>
                </a:solidFill>
              </a:rPr>
              <a:t> list </a:t>
            </a:r>
            <a:r>
              <a:rPr lang="cs-CZ" sz="1400" b="1" dirty="0" err="1">
                <a:solidFill>
                  <a:srgbClr val="FF0000"/>
                </a:solidFill>
              </a:rPr>
              <a:t>of</a:t>
            </a:r>
            <a:r>
              <a:rPr lang="cs-CZ" sz="1400" b="1" dirty="0">
                <a:solidFill>
                  <a:srgbClr val="FF0000"/>
                </a:solidFill>
              </a:rPr>
              <a:t> partner </a:t>
            </a:r>
            <a:r>
              <a:rPr lang="cs-CZ" sz="1400" b="1" dirty="0" err="1">
                <a:solidFill>
                  <a:srgbClr val="FF0000"/>
                </a:solidFill>
              </a:rPr>
              <a:t>institutions</a:t>
            </a:r>
            <a:r>
              <a:rPr lang="cs-CZ" sz="1400" b="1" dirty="0">
                <a:solidFill>
                  <a:srgbClr val="FF0000"/>
                </a:solidFill>
              </a:rPr>
              <a:t> on </a:t>
            </a:r>
            <a:r>
              <a:rPr lang="cs-CZ" sz="1400" b="1" dirty="0" err="1">
                <a:solidFill>
                  <a:srgbClr val="FF0000"/>
                </a:solidFill>
              </a:rPr>
              <a:t>our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website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of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</a:t>
            </a:r>
            <a:endParaRPr lang="cs-CZ" sz="14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10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610531" y="0"/>
            <a:ext cx="25814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78" y="1788094"/>
            <a:ext cx="8792044" cy="894473"/>
          </a:xfrm>
        </p:spPr>
        <p:txBody>
          <a:bodyPr>
            <a:noAutofit/>
          </a:bodyPr>
          <a:lstStyle/>
          <a:p>
            <a:r>
              <a:rPr lang="cs-CZ" sz="3600" b="1" dirty="0"/>
              <a:t>Kreditová mobilita KA171</a:t>
            </a:r>
            <a:br>
              <a:rPr lang="cs-CZ" sz="3600" b="1" dirty="0"/>
            </a:br>
            <a:r>
              <a:rPr lang="cs-CZ" sz="3600" b="1" dirty="0"/>
              <a:t>International </a:t>
            </a:r>
            <a:r>
              <a:rPr lang="cs-CZ" sz="3600" b="1" dirty="0" err="1"/>
              <a:t>credit</a:t>
            </a:r>
            <a:r>
              <a:rPr lang="cs-CZ" sz="3600" b="1" dirty="0"/>
              <a:t> mobility KA171</a:t>
            </a:r>
            <a:br>
              <a:rPr lang="cs-CZ" sz="3600" b="1" dirty="0"/>
            </a:br>
            <a:endParaRPr lang="cs-CZ" sz="1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488918"/>
            <a:ext cx="2882382" cy="524070"/>
          </a:xfrm>
          <a:prstGeom prst="rect">
            <a:avLst/>
          </a:prstGeom>
          <a:noFill/>
          <a:ln w="57150">
            <a:noFill/>
          </a:ln>
        </p:spPr>
      </p:pic>
      <p:cxnSp>
        <p:nvCxnSpPr>
          <p:cNvPr id="9" name="Přímá spojnice 8"/>
          <p:cNvCxnSpPr/>
          <p:nvPr/>
        </p:nvCxnSpPr>
        <p:spPr>
          <a:xfrm>
            <a:off x="242596" y="1012988"/>
            <a:ext cx="35083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582030" y="2682567"/>
            <a:ext cx="466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MyriadPro-Regular"/>
              </a:rPr>
              <a:t>V tuto chvíli má FM uzavřené projekty s:</a:t>
            </a:r>
          </a:p>
          <a:p>
            <a:endParaRPr lang="cs-CZ" dirty="0">
              <a:solidFill>
                <a:srgbClr val="000000"/>
              </a:solidFill>
              <a:latin typeface="MyriadPro-Regular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  <a:latin typeface="MyriadPro-Regular"/>
              </a:rPr>
              <a:t>Bar-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Ilan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University, Izrael - DSP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rgbClr val="000000"/>
                </a:solidFill>
                <a:latin typeface="MyriadPro-Regular"/>
              </a:rPr>
              <a:t>Zhytomyr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Pol.State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University, Ukrajina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0990" y="5845012"/>
            <a:ext cx="794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O možnosti vycestovat na tyto instituce kontaktujte fakultního koordinátora!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Please</a:t>
            </a:r>
            <a:r>
              <a:rPr lang="cs-CZ" sz="1200" dirty="0"/>
              <a:t>, </a:t>
            </a:r>
            <a:r>
              <a:rPr lang="cs-CZ" sz="1200" dirty="0" err="1"/>
              <a:t>contact</a:t>
            </a:r>
            <a:r>
              <a:rPr lang="cs-CZ" sz="1200" dirty="0"/>
              <a:t> </a:t>
            </a:r>
            <a:r>
              <a:rPr lang="cs-CZ" sz="1200" dirty="0" err="1"/>
              <a:t>your</a:t>
            </a:r>
            <a:r>
              <a:rPr lang="cs-CZ" sz="1200" dirty="0"/>
              <a:t> </a:t>
            </a:r>
            <a:r>
              <a:rPr lang="cs-CZ" sz="1200" dirty="0" err="1"/>
              <a:t>faculty</a:t>
            </a:r>
            <a:r>
              <a:rPr lang="cs-CZ" sz="1200" dirty="0"/>
              <a:t> </a:t>
            </a:r>
            <a:r>
              <a:rPr lang="cs-CZ" sz="1200" dirty="0" err="1"/>
              <a:t>coordinator</a:t>
            </a:r>
            <a:r>
              <a:rPr lang="cs-CZ" sz="1200" dirty="0"/>
              <a:t> </a:t>
            </a:r>
            <a:r>
              <a:rPr lang="cs-CZ" sz="1200" dirty="0" err="1"/>
              <a:t>about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possibility</a:t>
            </a:r>
            <a:r>
              <a:rPr lang="cs-CZ" sz="1200" dirty="0"/>
              <a:t> to </a:t>
            </a:r>
            <a:r>
              <a:rPr lang="cs-CZ" sz="1200" dirty="0" err="1"/>
              <a:t>travel</a:t>
            </a:r>
            <a:r>
              <a:rPr lang="cs-CZ" sz="1200" dirty="0"/>
              <a:t> to these </a:t>
            </a:r>
            <a:r>
              <a:rPr lang="cs-CZ" sz="1200" dirty="0" err="1"/>
              <a:t>institution</a:t>
            </a:r>
            <a:r>
              <a:rPr lang="cs-CZ" sz="1200" dirty="0"/>
              <a:t>!</a:t>
            </a:r>
            <a:endParaRPr lang="en-US" sz="12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5186665-6364-4B3E-B0D6-E46BA655496A}"/>
              </a:ext>
            </a:extLst>
          </p:cNvPr>
          <p:cNvSpPr/>
          <p:nvPr/>
        </p:nvSpPr>
        <p:spPr>
          <a:xfrm>
            <a:off x="4906700" y="2682567"/>
            <a:ext cx="466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MyriadPro-Regular"/>
              </a:rPr>
              <a:t>At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the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moment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we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have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this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projects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:</a:t>
            </a:r>
          </a:p>
          <a:p>
            <a:endParaRPr lang="cs-CZ" dirty="0">
              <a:solidFill>
                <a:srgbClr val="000000"/>
              </a:solidFill>
              <a:latin typeface="MyriadPro-Regular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  <a:latin typeface="MyriadPro-Regular"/>
              </a:rPr>
              <a:t>Bar-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Ilan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University,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Israel</a:t>
            </a:r>
            <a:endParaRPr lang="cs-CZ" dirty="0">
              <a:solidFill>
                <a:srgbClr val="000000"/>
              </a:solidFill>
              <a:latin typeface="MyriadPro-Regular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rgbClr val="000000"/>
                </a:solidFill>
                <a:latin typeface="MyriadPro-Regular"/>
              </a:rPr>
              <a:t>Zhytomyr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Pol.State</a:t>
            </a:r>
            <a:r>
              <a:rPr lang="cs-CZ" dirty="0">
                <a:solidFill>
                  <a:srgbClr val="000000"/>
                </a:solidFill>
                <a:latin typeface="MyriadPro-Regular"/>
              </a:rPr>
              <a:t> University, </a:t>
            </a:r>
            <a:r>
              <a:rPr lang="cs-CZ" dirty="0" err="1">
                <a:solidFill>
                  <a:srgbClr val="000000"/>
                </a:solidFill>
                <a:latin typeface="MyriadPro-Regular"/>
              </a:rPr>
              <a:t>Ukraine</a:t>
            </a:r>
            <a:endParaRPr lang="cs-CZ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1A5EA3-C929-4F50-AED6-8EFA828982F9}"/>
              </a:ext>
            </a:extLst>
          </p:cNvPr>
          <p:cNvSpPr txBox="1"/>
          <p:nvPr/>
        </p:nvSpPr>
        <p:spPr>
          <a:xfrm>
            <a:off x="9850582" y="488918"/>
            <a:ext cx="20988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Fakultní koordinátor:</a:t>
            </a:r>
          </a:p>
          <a:p>
            <a:endParaRPr lang="cs-CZ" sz="1400" dirty="0"/>
          </a:p>
          <a:p>
            <a:r>
              <a:rPr lang="cs-CZ" sz="1400" dirty="0"/>
              <a:t>Ing. Simona Kuncová</a:t>
            </a:r>
          </a:p>
          <a:p>
            <a:endParaRPr lang="cs-CZ" sz="1400" dirty="0"/>
          </a:p>
          <a:p>
            <a:r>
              <a:rPr lang="cs-CZ" sz="1400" dirty="0">
                <a:hlinkClick r:id="rId3"/>
              </a:rPr>
              <a:t>simona.kuncova@tul.cz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Tel.: 485 353 624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BE331F-402A-4C13-80CC-1B88CA66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31" y="4116784"/>
            <a:ext cx="2581469" cy="27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4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800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285750" indent="-285750" algn="l">
          <a:buFont typeface="Wingdings" panose="05000000000000000000" pitchFamily="2" charset="2"/>
          <a:buChar char="Ø"/>
          <a:defRPr sz="1400" b="1" dirty="0" err="1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811</Words>
  <Application>Microsoft Office PowerPoint</Application>
  <PresentationFormat>Širokoúhlá obrazovka</PresentationFormat>
  <Paragraphs>97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MyriadPro-Regular</vt:lpstr>
      <vt:lpstr>Wingdings</vt:lpstr>
      <vt:lpstr>Motiv Office</vt:lpstr>
      <vt:lpstr>Vlastní návrh</vt:lpstr>
      <vt:lpstr>Prezentace aplikace PowerPoint</vt:lpstr>
      <vt:lpstr>   How to go abroad ? </vt:lpstr>
      <vt:lpstr>   How to go abroad ? </vt:lpstr>
      <vt:lpstr>Fakultní koordinátor / Faculty coordinator</vt:lpstr>
      <vt:lpstr>Možnosti výjezdů / Possibilities of outgoing mobility</vt:lpstr>
      <vt:lpstr>Možnosti financování mobilit / Mobility financing options</vt:lpstr>
      <vt:lpstr>Kdo může vyjet do zahraničí ? Who can travel to abroad ?</vt:lpstr>
      <vt:lpstr>Kam můžeme vycestovat ? Where we can travel ?</vt:lpstr>
      <vt:lpstr>Kreditová mobilita KA171 International credit mobility KA171 </vt:lpstr>
      <vt:lpstr>Postup / Process</vt:lpstr>
      <vt:lpstr>Postup / Process</vt:lpstr>
      <vt:lpstr>Výběrové řízení / Admission Process  </vt:lpstr>
      <vt:lpstr>Důležité termíny / Important dates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info@op-graphic.cz</dc:creator>
  <cp:lastModifiedBy>Simona Kuncová</cp:lastModifiedBy>
  <cp:revision>122</cp:revision>
  <dcterms:created xsi:type="dcterms:W3CDTF">2018-11-08T12:32:04Z</dcterms:created>
  <dcterms:modified xsi:type="dcterms:W3CDTF">2023-12-13T12:45:07Z</dcterms:modified>
</cp:coreProperties>
</file>